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80"/>
  </p:notesMasterIdLst>
  <p:handoutMasterIdLst>
    <p:handoutMasterId r:id="rId81"/>
  </p:handoutMasterIdLst>
  <p:sldIdLst>
    <p:sldId id="256" r:id="rId3"/>
    <p:sldId id="469" r:id="rId4"/>
    <p:sldId id="483" r:id="rId5"/>
    <p:sldId id="484" r:id="rId6"/>
    <p:sldId id="439"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497" r:id="rId20"/>
    <p:sldId id="498" r:id="rId21"/>
    <p:sldId id="499" r:id="rId22"/>
    <p:sldId id="500" r:id="rId23"/>
    <p:sldId id="501" r:id="rId24"/>
    <p:sldId id="502" r:id="rId25"/>
    <p:sldId id="503" r:id="rId26"/>
    <p:sldId id="504" r:id="rId27"/>
    <p:sldId id="505" r:id="rId28"/>
    <p:sldId id="511" r:id="rId29"/>
    <p:sldId id="513" r:id="rId30"/>
    <p:sldId id="514" r:id="rId31"/>
    <p:sldId id="506" r:id="rId32"/>
    <p:sldId id="507" r:id="rId33"/>
    <p:sldId id="512" r:id="rId34"/>
    <p:sldId id="515" r:id="rId35"/>
    <p:sldId id="508" r:id="rId36"/>
    <p:sldId id="509" r:id="rId37"/>
    <p:sldId id="517" r:id="rId38"/>
    <p:sldId id="518" r:id="rId39"/>
    <p:sldId id="510" r:id="rId40"/>
    <p:sldId id="519" r:id="rId41"/>
    <p:sldId id="516" r:id="rId42"/>
    <p:sldId id="520" r:id="rId43"/>
    <p:sldId id="521" r:id="rId44"/>
    <p:sldId id="522" r:id="rId45"/>
    <p:sldId id="523" r:id="rId46"/>
    <p:sldId id="524" r:id="rId47"/>
    <p:sldId id="525" r:id="rId48"/>
    <p:sldId id="526" r:id="rId49"/>
    <p:sldId id="527" r:id="rId50"/>
    <p:sldId id="528" r:id="rId51"/>
    <p:sldId id="529" r:id="rId52"/>
    <p:sldId id="530" r:id="rId53"/>
    <p:sldId id="531" r:id="rId54"/>
    <p:sldId id="532" r:id="rId55"/>
    <p:sldId id="533" r:id="rId56"/>
    <p:sldId id="534" r:id="rId57"/>
    <p:sldId id="535" r:id="rId58"/>
    <p:sldId id="536" r:id="rId59"/>
    <p:sldId id="537" r:id="rId60"/>
    <p:sldId id="538" r:id="rId61"/>
    <p:sldId id="539" r:id="rId62"/>
    <p:sldId id="540" r:id="rId63"/>
    <p:sldId id="541" r:id="rId64"/>
    <p:sldId id="542" r:id="rId65"/>
    <p:sldId id="546" r:id="rId66"/>
    <p:sldId id="543" r:id="rId67"/>
    <p:sldId id="544" r:id="rId68"/>
    <p:sldId id="547" r:id="rId69"/>
    <p:sldId id="545" r:id="rId70"/>
    <p:sldId id="548" r:id="rId71"/>
    <p:sldId id="297" r:id="rId72"/>
    <p:sldId id="298" r:id="rId73"/>
    <p:sldId id="299" r:id="rId74"/>
    <p:sldId id="300" r:id="rId75"/>
    <p:sldId id="301" r:id="rId76"/>
    <p:sldId id="317" r:id="rId77"/>
    <p:sldId id="338" r:id="rId78"/>
    <p:sldId id="320" r:id="rId79"/>
  </p:sldIdLst>
  <p:sldSz cx="9144000" cy="6858000" type="screen4x3"/>
  <p:notesSz cx="9236075" cy="7010400"/>
  <p:defaultTextStyle>
    <a:defPPr>
      <a:defRPr lang="da-DK"/>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65A11F"/>
    <a:srgbClr val="512F55"/>
    <a:srgbClr val="FF9900"/>
    <a:srgbClr val="33CC33"/>
    <a:srgbClr val="F66E13"/>
    <a:srgbClr val="CCCCC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4640"/>
  </p:normalViewPr>
  <p:slideViewPr>
    <p:cSldViewPr>
      <p:cViewPr varScale="1">
        <p:scale>
          <a:sx n="67" d="100"/>
          <a:sy n="67" d="100"/>
        </p:scale>
        <p:origin x="1136"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BEFC31C-1CF0-4C7E-BCCA-F0A6DB5B07E0}"/>
              </a:ext>
            </a:extLst>
          </p:cNvPr>
          <p:cNvSpPr>
            <a:spLocks noGrp="1" noChangeArrowheads="1"/>
          </p:cNvSpPr>
          <p:nvPr>
            <p:ph type="hdr" sz="quarter"/>
          </p:nvPr>
        </p:nvSpPr>
        <p:spPr bwMode="auto">
          <a:xfrm>
            <a:off x="0" y="0"/>
            <a:ext cx="4038600" cy="376238"/>
          </a:xfrm>
          <a:prstGeom prst="rect">
            <a:avLst/>
          </a:prstGeom>
          <a:noFill/>
          <a:ln w="9525">
            <a:noFill/>
            <a:miter lim="800000"/>
            <a:headEnd/>
            <a:tailEnd/>
          </a:ln>
          <a:effectLst/>
        </p:spPr>
        <p:txBody>
          <a:bodyPr vert="horz" wrap="square" lIns="91946" tIns="45972" rIns="91946" bIns="45972" numCol="1" anchor="t" anchorCtr="0" compatLnSpc="1">
            <a:prstTxWarp prst="textNoShape">
              <a:avLst/>
            </a:prstTxWarp>
          </a:bodyPr>
          <a:lstStyle>
            <a:lvl1pPr>
              <a:defRPr sz="1200"/>
            </a:lvl1pPr>
          </a:lstStyle>
          <a:p>
            <a:pPr>
              <a:defRPr/>
            </a:pPr>
            <a:endParaRPr lang="en-US"/>
          </a:p>
        </p:txBody>
      </p:sp>
      <p:sp>
        <p:nvSpPr>
          <p:cNvPr id="69635" name="Rectangle 3">
            <a:extLst>
              <a:ext uri="{FF2B5EF4-FFF2-40B4-BE49-F238E27FC236}">
                <a16:creationId xmlns:a16="http://schemas.microsoft.com/office/drawing/2014/main" id="{1BB6A9C2-46C5-4825-95EC-C7006FB0ACF9}"/>
              </a:ext>
            </a:extLst>
          </p:cNvPr>
          <p:cNvSpPr>
            <a:spLocks noGrp="1" noChangeArrowheads="1"/>
          </p:cNvSpPr>
          <p:nvPr>
            <p:ph type="dt" sz="quarter" idx="1"/>
          </p:nvPr>
        </p:nvSpPr>
        <p:spPr bwMode="auto">
          <a:xfrm>
            <a:off x="5281613" y="0"/>
            <a:ext cx="3932237" cy="376238"/>
          </a:xfrm>
          <a:prstGeom prst="rect">
            <a:avLst/>
          </a:prstGeom>
          <a:noFill/>
          <a:ln w="9525">
            <a:noFill/>
            <a:miter lim="800000"/>
            <a:headEnd/>
            <a:tailEnd/>
          </a:ln>
          <a:effectLst/>
        </p:spPr>
        <p:txBody>
          <a:bodyPr vert="horz" wrap="square" lIns="91946" tIns="45972" rIns="91946" bIns="45972" numCol="1" anchor="t" anchorCtr="0" compatLnSpc="1">
            <a:prstTxWarp prst="textNoShape">
              <a:avLst/>
            </a:prstTxWarp>
          </a:bodyPr>
          <a:lstStyle>
            <a:lvl1pPr algn="r">
              <a:defRPr sz="1200"/>
            </a:lvl1pPr>
          </a:lstStyle>
          <a:p>
            <a:pPr>
              <a:defRPr/>
            </a:pPr>
            <a:endParaRPr lang="en-US"/>
          </a:p>
        </p:txBody>
      </p:sp>
      <p:sp>
        <p:nvSpPr>
          <p:cNvPr id="69636" name="Rectangle 4">
            <a:extLst>
              <a:ext uri="{FF2B5EF4-FFF2-40B4-BE49-F238E27FC236}">
                <a16:creationId xmlns:a16="http://schemas.microsoft.com/office/drawing/2014/main" id="{AD11172D-0522-496F-A0D6-5E235FD4B5AE}"/>
              </a:ext>
            </a:extLst>
          </p:cNvPr>
          <p:cNvSpPr>
            <a:spLocks noGrp="1" noChangeArrowheads="1"/>
          </p:cNvSpPr>
          <p:nvPr>
            <p:ph type="ftr" sz="quarter" idx="2"/>
          </p:nvPr>
        </p:nvSpPr>
        <p:spPr bwMode="auto">
          <a:xfrm>
            <a:off x="0" y="6673850"/>
            <a:ext cx="4038600" cy="322263"/>
          </a:xfrm>
          <a:prstGeom prst="rect">
            <a:avLst/>
          </a:prstGeom>
          <a:noFill/>
          <a:ln w="9525">
            <a:noFill/>
            <a:miter lim="800000"/>
            <a:headEnd/>
            <a:tailEnd/>
          </a:ln>
          <a:effectLst/>
        </p:spPr>
        <p:txBody>
          <a:bodyPr vert="horz" wrap="square" lIns="91946" tIns="45972" rIns="91946" bIns="45972" numCol="1" anchor="b" anchorCtr="0" compatLnSpc="1">
            <a:prstTxWarp prst="textNoShape">
              <a:avLst/>
            </a:prstTxWarp>
          </a:bodyPr>
          <a:lstStyle>
            <a:lvl1pPr>
              <a:defRPr sz="1200"/>
            </a:lvl1pPr>
          </a:lstStyle>
          <a:p>
            <a:pPr>
              <a:defRPr/>
            </a:pPr>
            <a:endParaRPr lang="en-US"/>
          </a:p>
        </p:txBody>
      </p:sp>
      <p:sp>
        <p:nvSpPr>
          <p:cNvPr id="69637" name="Rectangle 5">
            <a:extLst>
              <a:ext uri="{FF2B5EF4-FFF2-40B4-BE49-F238E27FC236}">
                <a16:creationId xmlns:a16="http://schemas.microsoft.com/office/drawing/2014/main" id="{89957D81-7816-43F3-85AE-83380CF93BD4}"/>
              </a:ext>
            </a:extLst>
          </p:cNvPr>
          <p:cNvSpPr>
            <a:spLocks noGrp="1" noChangeArrowheads="1"/>
          </p:cNvSpPr>
          <p:nvPr>
            <p:ph type="sldNum" sz="quarter" idx="3"/>
          </p:nvPr>
        </p:nvSpPr>
        <p:spPr bwMode="auto">
          <a:xfrm>
            <a:off x="5281613" y="6673850"/>
            <a:ext cx="3932237" cy="322263"/>
          </a:xfrm>
          <a:prstGeom prst="rect">
            <a:avLst/>
          </a:prstGeom>
          <a:noFill/>
          <a:ln w="9525">
            <a:noFill/>
            <a:miter lim="800000"/>
            <a:headEnd/>
            <a:tailEnd/>
          </a:ln>
          <a:effectLst/>
        </p:spPr>
        <p:txBody>
          <a:bodyPr vert="horz" wrap="square" lIns="91946" tIns="45972" rIns="91946" bIns="45972" numCol="1" anchor="b" anchorCtr="0" compatLnSpc="1">
            <a:prstTxWarp prst="textNoShape">
              <a:avLst/>
            </a:prstTxWarp>
          </a:bodyPr>
          <a:lstStyle>
            <a:lvl1pPr algn="r">
              <a:defRPr sz="1200"/>
            </a:lvl1pPr>
          </a:lstStyle>
          <a:p>
            <a:pPr>
              <a:defRPr/>
            </a:pPr>
            <a:fld id="{44B59E96-087C-444B-B611-ACBF919629BA}" type="slidenum">
              <a:rPr lang="da-DK" altLang="en-US"/>
              <a:pPr>
                <a:defRPr/>
              </a:pPr>
              <a:t>‹#›</a:t>
            </a:fld>
            <a:endParaRPr lang="da-DK" altLang="en-US"/>
          </a:p>
        </p:txBody>
      </p:sp>
    </p:spTree>
    <p:extLst>
      <p:ext uri="{BB962C8B-B14F-4D97-AF65-F5344CB8AC3E}">
        <p14:creationId xmlns:p14="http://schemas.microsoft.com/office/powerpoint/2010/main" val="35825268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73FCF62-D47F-4516-8258-078A5C7E0F74}"/>
              </a:ext>
            </a:extLst>
          </p:cNvPr>
          <p:cNvSpPr>
            <a:spLocks noGrp="1" noChangeArrowheads="1"/>
          </p:cNvSpPr>
          <p:nvPr>
            <p:ph type="hdr" sz="quarter"/>
          </p:nvPr>
        </p:nvSpPr>
        <p:spPr bwMode="auto">
          <a:xfrm>
            <a:off x="0" y="0"/>
            <a:ext cx="4013200" cy="325438"/>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lvl1pPr defTabSz="933450">
              <a:defRPr sz="1200"/>
            </a:lvl1pPr>
          </a:lstStyle>
          <a:p>
            <a:pPr>
              <a:defRPr/>
            </a:pPr>
            <a:endParaRPr lang="en-US"/>
          </a:p>
        </p:txBody>
      </p:sp>
      <p:sp>
        <p:nvSpPr>
          <p:cNvPr id="7171" name="Rectangle 3">
            <a:extLst>
              <a:ext uri="{FF2B5EF4-FFF2-40B4-BE49-F238E27FC236}">
                <a16:creationId xmlns:a16="http://schemas.microsoft.com/office/drawing/2014/main" id="{3A1D0EFB-EAB7-4662-B708-B23AF60700AB}"/>
              </a:ext>
            </a:extLst>
          </p:cNvPr>
          <p:cNvSpPr>
            <a:spLocks noGrp="1" noChangeArrowheads="1"/>
          </p:cNvSpPr>
          <p:nvPr>
            <p:ph type="dt" idx="1"/>
          </p:nvPr>
        </p:nvSpPr>
        <p:spPr bwMode="auto">
          <a:xfrm>
            <a:off x="5283200" y="0"/>
            <a:ext cx="3906838" cy="325438"/>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lvl1pPr algn="r" defTabSz="933450">
              <a:defRPr sz="1200"/>
            </a:lvl1pPr>
          </a:lstStyle>
          <a:p>
            <a:pPr>
              <a:defRPr/>
            </a:pPr>
            <a:endParaRPr lang="en-US"/>
          </a:p>
        </p:txBody>
      </p:sp>
      <p:sp>
        <p:nvSpPr>
          <p:cNvPr id="14340" name="Rectangle 4">
            <a:extLst>
              <a:ext uri="{FF2B5EF4-FFF2-40B4-BE49-F238E27FC236}">
                <a16:creationId xmlns:a16="http://schemas.microsoft.com/office/drawing/2014/main" id="{4E04C552-63B6-4B8D-BFF7-AC19AA567B4A}"/>
              </a:ext>
            </a:extLst>
          </p:cNvPr>
          <p:cNvSpPr>
            <a:spLocks noGrp="1" noRot="1" noChangeAspect="1" noChangeArrowheads="1" noTextEdit="1"/>
          </p:cNvSpPr>
          <p:nvPr>
            <p:ph type="sldImg" idx="2"/>
          </p:nvPr>
        </p:nvSpPr>
        <p:spPr bwMode="auto">
          <a:xfrm>
            <a:off x="2906713" y="542925"/>
            <a:ext cx="3481387" cy="2609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16:creationId xmlns:a16="http://schemas.microsoft.com/office/drawing/2014/main" id="{D2683D5B-14D7-414D-8C92-08B761204548}"/>
              </a:ext>
            </a:extLst>
          </p:cNvPr>
          <p:cNvSpPr>
            <a:spLocks noGrp="1" noChangeArrowheads="1"/>
          </p:cNvSpPr>
          <p:nvPr>
            <p:ph type="body" sz="quarter" idx="3"/>
          </p:nvPr>
        </p:nvSpPr>
        <p:spPr bwMode="auto">
          <a:xfrm>
            <a:off x="1268413" y="3314700"/>
            <a:ext cx="6759575" cy="3149600"/>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p>
            <a:pPr lvl="0"/>
            <a:r>
              <a:rPr lang="da-DK" noProof="0"/>
              <a:t>Klik for at redigere teksttypografien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7174" name="Rectangle 6">
            <a:extLst>
              <a:ext uri="{FF2B5EF4-FFF2-40B4-BE49-F238E27FC236}">
                <a16:creationId xmlns:a16="http://schemas.microsoft.com/office/drawing/2014/main" id="{5D3689B5-A9CA-4654-98F6-563F0EB558F3}"/>
              </a:ext>
            </a:extLst>
          </p:cNvPr>
          <p:cNvSpPr>
            <a:spLocks noGrp="1" noChangeArrowheads="1"/>
          </p:cNvSpPr>
          <p:nvPr>
            <p:ph type="ftr" sz="quarter" idx="4"/>
          </p:nvPr>
        </p:nvSpPr>
        <p:spPr bwMode="auto">
          <a:xfrm>
            <a:off x="0" y="6683375"/>
            <a:ext cx="4013200" cy="325438"/>
          </a:xfrm>
          <a:prstGeom prst="rect">
            <a:avLst/>
          </a:prstGeom>
          <a:noFill/>
          <a:ln w="9525">
            <a:noFill/>
            <a:miter lim="800000"/>
            <a:headEnd/>
            <a:tailEnd/>
          </a:ln>
          <a:effectLst/>
        </p:spPr>
        <p:txBody>
          <a:bodyPr vert="horz" wrap="square" lIns="93197" tIns="46600" rIns="93197" bIns="46600" numCol="1" anchor="b" anchorCtr="0" compatLnSpc="1">
            <a:prstTxWarp prst="textNoShape">
              <a:avLst/>
            </a:prstTxWarp>
          </a:bodyPr>
          <a:lstStyle>
            <a:lvl1pPr defTabSz="933450">
              <a:defRPr sz="1200"/>
            </a:lvl1pPr>
          </a:lstStyle>
          <a:p>
            <a:pPr>
              <a:defRPr/>
            </a:pPr>
            <a:endParaRPr lang="en-US"/>
          </a:p>
        </p:txBody>
      </p:sp>
      <p:sp>
        <p:nvSpPr>
          <p:cNvPr id="7175" name="Rectangle 7">
            <a:extLst>
              <a:ext uri="{FF2B5EF4-FFF2-40B4-BE49-F238E27FC236}">
                <a16:creationId xmlns:a16="http://schemas.microsoft.com/office/drawing/2014/main" id="{D792769C-425C-4894-AC2C-088599574B35}"/>
              </a:ext>
            </a:extLst>
          </p:cNvPr>
          <p:cNvSpPr>
            <a:spLocks noGrp="1" noChangeArrowheads="1"/>
          </p:cNvSpPr>
          <p:nvPr>
            <p:ph type="sldNum" sz="quarter" idx="5"/>
          </p:nvPr>
        </p:nvSpPr>
        <p:spPr bwMode="auto">
          <a:xfrm>
            <a:off x="5283200" y="6683375"/>
            <a:ext cx="3906838" cy="325438"/>
          </a:xfrm>
          <a:prstGeom prst="rect">
            <a:avLst/>
          </a:prstGeom>
          <a:noFill/>
          <a:ln w="9525">
            <a:noFill/>
            <a:miter lim="800000"/>
            <a:headEnd/>
            <a:tailEnd/>
          </a:ln>
          <a:effectLst/>
        </p:spPr>
        <p:txBody>
          <a:bodyPr vert="horz" wrap="square" lIns="93197" tIns="46600" rIns="93197" bIns="46600" numCol="1" anchor="b" anchorCtr="0" compatLnSpc="1">
            <a:prstTxWarp prst="textNoShape">
              <a:avLst/>
            </a:prstTxWarp>
          </a:bodyPr>
          <a:lstStyle>
            <a:lvl1pPr algn="r" defTabSz="933450">
              <a:defRPr sz="1200"/>
            </a:lvl1pPr>
          </a:lstStyle>
          <a:p>
            <a:pPr>
              <a:defRPr/>
            </a:pPr>
            <a:fld id="{81F116B9-A044-437E-A779-D0A6518F91F8}" type="slidenum">
              <a:rPr lang="da-DK" altLang="en-US"/>
              <a:pPr>
                <a:defRPr/>
              </a:pPr>
              <a:t>‹#›</a:t>
            </a:fld>
            <a:endParaRPr lang="da-DK" altLang="en-US"/>
          </a:p>
        </p:txBody>
      </p:sp>
    </p:spTree>
    <p:extLst>
      <p:ext uri="{BB962C8B-B14F-4D97-AF65-F5344CB8AC3E}">
        <p14:creationId xmlns:p14="http://schemas.microsoft.com/office/powerpoint/2010/main" val="31822061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29B2281-DD79-4233-A436-859EF3DFB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1">
                <a:solidFill>
                  <a:schemeClr val="tx1"/>
                </a:solidFill>
                <a:latin typeface="Times New Roman" panose="02020603050405020304" pitchFamily="18" charset="0"/>
                <a:ea typeface="MS PGothic" panose="020B0600070205080204" pitchFamily="34" charset="-128"/>
              </a:defRPr>
            </a:lvl1pPr>
            <a:lvl2pPr marL="742950" indent="-285750" defTabSz="931863">
              <a:defRPr sz="2400" b="1">
                <a:solidFill>
                  <a:schemeClr val="tx1"/>
                </a:solidFill>
                <a:latin typeface="Times New Roman" panose="02020603050405020304" pitchFamily="18" charset="0"/>
                <a:ea typeface="MS PGothic" panose="020B0600070205080204" pitchFamily="34" charset="-128"/>
              </a:defRPr>
            </a:lvl2pPr>
            <a:lvl3pPr marL="1143000" indent="-228600" defTabSz="931863">
              <a:defRPr sz="2400" b="1">
                <a:solidFill>
                  <a:schemeClr val="tx1"/>
                </a:solidFill>
                <a:latin typeface="Times New Roman" panose="02020603050405020304" pitchFamily="18" charset="0"/>
                <a:ea typeface="MS PGothic" panose="020B0600070205080204" pitchFamily="34" charset="-128"/>
              </a:defRPr>
            </a:lvl3pPr>
            <a:lvl4pPr marL="1600200" indent="-228600" defTabSz="931863">
              <a:defRPr sz="2400" b="1">
                <a:solidFill>
                  <a:schemeClr val="tx1"/>
                </a:solidFill>
                <a:latin typeface="Times New Roman" panose="02020603050405020304" pitchFamily="18" charset="0"/>
                <a:ea typeface="MS PGothic" panose="020B0600070205080204" pitchFamily="34" charset="-128"/>
              </a:defRPr>
            </a:lvl4pPr>
            <a:lvl5pPr marL="2057400" indent="-228600" defTabSz="931863">
              <a:defRPr sz="2400" b="1">
                <a:solidFill>
                  <a:schemeClr val="tx1"/>
                </a:solidFill>
                <a:latin typeface="Times New Roman" panose="02020603050405020304" pitchFamily="18" charset="0"/>
                <a:ea typeface="MS PGothic" panose="020B0600070205080204" pitchFamily="34" charset="-128"/>
              </a:defRPr>
            </a:lvl5pPr>
            <a:lvl6pPr marL="25146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1863"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1865B60D-4759-412E-B81D-ADDFDF6850FC}" type="slidenum">
              <a:rPr lang="da-DK" altLang="en-US" sz="1200" smtClean="0"/>
              <a:pPr/>
              <a:t>1</a:t>
            </a:fld>
            <a:endParaRPr lang="da-DK" altLang="en-US" sz="1200"/>
          </a:p>
        </p:txBody>
      </p:sp>
      <p:sp>
        <p:nvSpPr>
          <p:cNvPr id="18435" name="Rectangle 2">
            <a:extLst>
              <a:ext uri="{FF2B5EF4-FFF2-40B4-BE49-F238E27FC236}">
                <a16:creationId xmlns:a16="http://schemas.microsoft.com/office/drawing/2014/main" id="{4C182C6C-9609-4D6D-9863-7AD2BB5C672C}"/>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3039E857-648F-4C85-BE73-731935D2B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10</a:t>
            </a:fld>
            <a:endParaRPr lang="da-DK" altLang="en-US" sz="1200"/>
          </a:p>
        </p:txBody>
      </p:sp>
    </p:spTree>
    <p:extLst>
      <p:ext uri="{BB962C8B-B14F-4D97-AF65-F5344CB8AC3E}">
        <p14:creationId xmlns:p14="http://schemas.microsoft.com/office/powerpoint/2010/main" val="2746363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11</a:t>
            </a:fld>
            <a:endParaRPr lang="da-DK" altLang="en-US" sz="1200"/>
          </a:p>
        </p:txBody>
      </p:sp>
    </p:spTree>
    <p:extLst>
      <p:ext uri="{BB962C8B-B14F-4D97-AF65-F5344CB8AC3E}">
        <p14:creationId xmlns:p14="http://schemas.microsoft.com/office/powerpoint/2010/main" val="59159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12</a:t>
            </a:fld>
            <a:endParaRPr lang="da-DK" altLang="en-US" sz="1200"/>
          </a:p>
        </p:txBody>
      </p:sp>
    </p:spTree>
    <p:extLst>
      <p:ext uri="{BB962C8B-B14F-4D97-AF65-F5344CB8AC3E}">
        <p14:creationId xmlns:p14="http://schemas.microsoft.com/office/powerpoint/2010/main" val="203309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13</a:t>
            </a:fld>
            <a:endParaRPr lang="da-DK" altLang="en-US" sz="1200"/>
          </a:p>
        </p:txBody>
      </p:sp>
    </p:spTree>
    <p:extLst>
      <p:ext uri="{BB962C8B-B14F-4D97-AF65-F5344CB8AC3E}">
        <p14:creationId xmlns:p14="http://schemas.microsoft.com/office/powerpoint/2010/main" val="1204110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14</a:t>
            </a:fld>
            <a:endParaRPr lang="da-DK" altLang="en-US" sz="1200"/>
          </a:p>
        </p:txBody>
      </p:sp>
    </p:spTree>
    <p:extLst>
      <p:ext uri="{BB962C8B-B14F-4D97-AF65-F5344CB8AC3E}">
        <p14:creationId xmlns:p14="http://schemas.microsoft.com/office/powerpoint/2010/main" val="279558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15</a:t>
            </a:fld>
            <a:endParaRPr lang="da-DK" altLang="en-US" sz="1200"/>
          </a:p>
        </p:txBody>
      </p:sp>
    </p:spTree>
    <p:extLst>
      <p:ext uri="{BB962C8B-B14F-4D97-AF65-F5344CB8AC3E}">
        <p14:creationId xmlns:p14="http://schemas.microsoft.com/office/powerpoint/2010/main" val="570990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16</a:t>
            </a:fld>
            <a:endParaRPr lang="da-DK" altLang="en-US" sz="1200"/>
          </a:p>
        </p:txBody>
      </p:sp>
    </p:spTree>
    <p:extLst>
      <p:ext uri="{BB962C8B-B14F-4D97-AF65-F5344CB8AC3E}">
        <p14:creationId xmlns:p14="http://schemas.microsoft.com/office/powerpoint/2010/main" val="19504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17</a:t>
            </a:fld>
            <a:endParaRPr lang="da-DK" altLang="en-US" sz="1200"/>
          </a:p>
        </p:txBody>
      </p:sp>
    </p:spTree>
    <p:extLst>
      <p:ext uri="{BB962C8B-B14F-4D97-AF65-F5344CB8AC3E}">
        <p14:creationId xmlns:p14="http://schemas.microsoft.com/office/powerpoint/2010/main" val="223610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18</a:t>
            </a:fld>
            <a:endParaRPr lang="da-DK" altLang="en-US" sz="1200"/>
          </a:p>
        </p:txBody>
      </p:sp>
    </p:spTree>
    <p:extLst>
      <p:ext uri="{BB962C8B-B14F-4D97-AF65-F5344CB8AC3E}">
        <p14:creationId xmlns:p14="http://schemas.microsoft.com/office/powerpoint/2010/main" val="4070148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19</a:t>
            </a:fld>
            <a:endParaRPr lang="da-DK" altLang="en-US" sz="1200"/>
          </a:p>
        </p:txBody>
      </p:sp>
    </p:spTree>
    <p:extLst>
      <p:ext uri="{BB962C8B-B14F-4D97-AF65-F5344CB8AC3E}">
        <p14:creationId xmlns:p14="http://schemas.microsoft.com/office/powerpoint/2010/main" val="271510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a:t>
            </a:fld>
            <a:endParaRPr lang="da-DK" altLang="en-US" sz="1200"/>
          </a:p>
        </p:txBody>
      </p:sp>
    </p:spTree>
    <p:extLst>
      <p:ext uri="{BB962C8B-B14F-4D97-AF65-F5344CB8AC3E}">
        <p14:creationId xmlns:p14="http://schemas.microsoft.com/office/powerpoint/2010/main" val="294756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20</a:t>
            </a:fld>
            <a:endParaRPr lang="da-DK" altLang="en-US" sz="1200"/>
          </a:p>
        </p:txBody>
      </p:sp>
    </p:spTree>
    <p:extLst>
      <p:ext uri="{BB962C8B-B14F-4D97-AF65-F5344CB8AC3E}">
        <p14:creationId xmlns:p14="http://schemas.microsoft.com/office/powerpoint/2010/main" val="3617723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21</a:t>
            </a:fld>
            <a:endParaRPr lang="da-DK" altLang="en-US" sz="1200"/>
          </a:p>
        </p:txBody>
      </p:sp>
    </p:spTree>
    <p:extLst>
      <p:ext uri="{BB962C8B-B14F-4D97-AF65-F5344CB8AC3E}">
        <p14:creationId xmlns:p14="http://schemas.microsoft.com/office/powerpoint/2010/main" val="3435303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22</a:t>
            </a:fld>
            <a:endParaRPr lang="da-DK" altLang="en-US" sz="1200"/>
          </a:p>
        </p:txBody>
      </p:sp>
    </p:spTree>
    <p:extLst>
      <p:ext uri="{BB962C8B-B14F-4D97-AF65-F5344CB8AC3E}">
        <p14:creationId xmlns:p14="http://schemas.microsoft.com/office/powerpoint/2010/main" val="4184531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23</a:t>
            </a:fld>
            <a:endParaRPr lang="da-DK" altLang="en-US" sz="1200"/>
          </a:p>
        </p:txBody>
      </p:sp>
    </p:spTree>
    <p:extLst>
      <p:ext uri="{BB962C8B-B14F-4D97-AF65-F5344CB8AC3E}">
        <p14:creationId xmlns:p14="http://schemas.microsoft.com/office/powerpoint/2010/main" val="1303178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24</a:t>
            </a:fld>
            <a:endParaRPr lang="da-DK" altLang="en-US" sz="1200"/>
          </a:p>
        </p:txBody>
      </p:sp>
    </p:spTree>
    <p:extLst>
      <p:ext uri="{BB962C8B-B14F-4D97-AF65-F5344CB8AC3E}">
        <p14:creationId xmlns:p14="http://schemas.microsoft.com/office/powerpoint/2010/main" val="1851536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25</a:t>
            </a:fld>
            <a:endParaRPr lang="da-DK" altLang="en-US" sz="1200"/>
          </a:p>
        </p:txBody>
      </p:sp>
    </p:spTree>
    <p:extLst>
      <p:ext uri="{BB962C8B-B14F-4D97-AF65-F5344CB8AC3E}">
        <p14:creationId xmlns:p14="http://schemas.microsoft.com/office/powerpoint/2010/main" val="231757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26</a:t>
            </a:fld>
            <a:endParaRPr lang="da-DK" altLang="en-US" sz="1200"/>
          </a:p>
        </p:txBody>
      </p:sp>
    </p:spTree>
    <p:extLst>
      <p:ext uri="{BB962C8B-B14F-4D97-AF65-F5344CB8AC3E}">
        <p14:creationId xmlns:p14="http://schemas.microsoft.com/office/powerpoint/2010/main" val="1765702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27</a:t>
            </a:fld>
            <a:endParaRPr lang="da-DK" altLang="en-US" sz="1200"/>
          </a:p>
        </p:txBody>
      </p:sp>
    </p:spTree>
    <p:extLst>
      <p:ext uri="{BB962C8B-B14F-4D97-AF65-F5344CB8AC3E}">
        <p14:creationId xmlns:p14="http://schemas.microsoft.com/office/powerpoint/2010/main" val="195080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28</a:t>
            </a:fld>
            <a:endParaRPr lang="da-DK" altLang="en-US" sz="1200"/>
          </a:p>
        </p:txBody>
      </p:sp>
    </p:spTree>
    <p:extLst>
      <p:ext uri="{BB962C8B-B14F-4D97-AF65-F5344CB8AC3E}">
        <p14:creationId xmlns:p14="http://schemas.microsoft.com/office/powerpoint/2010/main" val="168237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29</a:t>
            </a:fld>
            <a:endParaRPr lang="da-DK" altLang="en-US" sz="1200"/>
          </a:p>
        </p:txBody>
      </p:sp>
    </p:spTree>
    <p:extLst>
      <p:ext uri="{BB962C8B-B14F-4D97-AF65-F5344CB8AC3E}">
        <p14:creationId xmlns:p14="http://schemas.microsoft.com/office/powerpoint/2010/main" val="208299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a:t>
            </a:fld>
            <a:endParaRPr lang="da-DK" altLang="en-US" sz="1200"/>
          </a:p>
        </p:txBody>
      </p:sp>
    </p:spTree>
    <p:extLst>
      <p:ext uri="{BB962C8B-B14F-4D97-AF65-F5344CB8AC3E}">
        <p14:creationId xmlns:p14="http://schemas.microsoft.com/office/powerpoint/2010/main" val="206747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30</a:t>
            </a:fld>
            <a:endParaRPr lang="da-DK" altLang="en-US" sz="1200"/>
          </a:p>
        </p:txBody>
      </p:sp>
    </p:spTree>
    <p:extLst>
      <p:ext uri="{BB962C8B-B14F-4D97-AF65-F5344CB8AC3E}">
        <p14:creationId xmlns:p14="http://schemas.microsoft.com/office/powerpoint/2010/main" val="843889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31</a:t>
            </a:fld>
            <a:endParaRPr lang="da-DK" altLang="en-US" sz="1200"/>
          </a:p>
        </p:txBody>
      </p:sp>
    </p:spTree>
    <p:extLst>
      <p:ext uri="{BB962C8B-B14F-4D97-AF65-F5344CB8AC3E}">
        <p14:creationId xmlns:p14="http://schemas.microsoft.com/office/powerpoint/2010/main" val="3559324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32</a:t>
            </a:fld>
            <a:endParaRPr lang="da-DK" altLang="en-US" sz="1200"/>
          </a:p>
        </p:txBody>
      </p:sp>
    </p:spTree>
    <p:extLst>
      <p:ext uri="{BB962C8B-B14F-4D97-AF65-F5344CB8AC3E}">
        <p14:creationId xmlns:p14="http://schemas.microsoft.com/office/powerpoint/2010/main" val="53545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33</a:t>
            </a:fld>
            <a:endParaRPr lang="da-DK" altLang="en-US" sz="1200"/>
          </a:p>
        </p:txBody>
      </p:sp>
    </p:spTree>
    <p:extLst>
      <p:ext uri="{BB962C8B-B14F-4D97-AF65-F5344CB8AC3E}">
        <p14:creationId xmlns:p14="http://schemas.microsoft.com/office/powerpoint/2010/main" val="872043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34</a:t>
            </a:fld>
            <a:endParaRPr lang="da-DK" altLang="en-US" sz="1200"/>
          </a:p>
        </p:txBody>
      </p:sp>
    </p:spTree>
    <p:extLst>
      <p:ext uri="{BB962C8B-B14F-4D97-AF65-F5344CB8AC3E}">
        <p14:creationId xmlns:p14="http://schemas.microsoft.com/office/powerpoint/2010/main" val="3874900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35</a:t>
            </a:fld>
            <a:endParaRPr lang="da-DK" altLang="en-US" sz="1200"/>
          </a:p>
        </p:txBody>
      </p:sp>
    </p:spTree>
    <p:extLst>
      <p:ext uri="{BB962C8B-B14F-4D97-AF65-F5344CB8AC3E}">
        <p14:creationId xmlns:p14="http://schemas.microsoft.com/office/powerpoint/2010/main" val="3056751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36</a:t>
            </a:fld>
            <a:endParaRPr lang="da-DK" altLang="en-US" sz="1200"/>
          </a:p>
        </p:txBody>
      </p:sp>
    </p:spTree>
    <p:extLst>
      <p:ext uri="{BB962C8B-B14F-4D97-AF65-F5344CB8AC3E}">
        <p14:creationId xmlns:p14="http://schemas.microsoft.com/office/powerpoint/2010/main" val="4260562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37</a:t>
            </a:fld>
            <a:endParaRPr lang="da-DK" altLang="en-US" sz="1200"/>
          </a:p>
        </p:txBody>
      </p:sp>
    </p:spTree>
    <p:extLst>
      <p:ext uri="{BB962C8B-B14F-4D97-AF65-F5344CB8AC3E}">
        <p14:creationId xmlns:p14="http://schemas.microsoft.com/office/powerpoint/2010/main" val="4135175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38</a:t>
            </a:fld>
            <a:endParaRPr lang="da-DK" altLang="en-US" sz="1200"/>
          </a:p>
        </p:txBody>
      </p:sp>
    </p:spTree>
    <p:extLst>
      <p:ext uri="{BB962C8B-B14F-4D97-AF65-F5344CB8AC3E}">
        <p14:creationId xmlns:p14="http://schemas.microsoft.com/office/powerpoint/2010/main" val="371577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39</a:t>
            </a:fld>
            <a:endParaRPr lang="da-DK" altLang="en-US" sz="1200"/>
          </a:p>
        </p:txBody>
      </p:sp>
    </p:spTree>
    <p:extLst>
      <p:ext uri="{BB962C8B-B14F-4D97-AF65-F5344CB8AC3E}">
        <p14:creationId xmlns:p14="http://schemas.microsoft.com/office/powerpoint/2010/main" val="60397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a:t>
            </a:fld>
            <a:endParaRPr lang="da-DK" altLang="en-US" sz="1200"/>
          </a:p>
        </p:txBody>
      </p:sp>
    </p:spTree>
    <p:extLst>
      <p:ext uri="{BB962C8B-B14F-4D97-AF65-F5344CB8AC3E}">
        <p14:creationId xmlns:p14="http://schemas.microsoft.com/office/powerpoint/2010/main" val="3295605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40</a:t>
            </a:fld>
            <a:endParaRPr lang="da-DK" altLang="en-US" sz="1200"/>
          </a:p>
        </p:txBody>
      </p:sp>
    </p:spTree>
    <p:extLst>
      <p:ext uri="{BB962C8B-B14F-4D97-AF65-F5344CB8AC3E}">
        <p14:creationId xmlns:p14="http://schemas.microsoft.com/office/powerpoint/2010/main" val="4104256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41</a:t>
            </a:fld>
            <a:endParaRPr lang="da-DK" altLang="en-US" sz="1200"/>
          </a:p>
        </p:txBody>
      </p:sp>
    </p:spTree>
    <p:extLst>
      <p:ext uri="{BB962C8B-B14F-4D97-AF65-F5344CB8AC3E}">
        <p14:creationId xmlns:p14="http://schemas.microsoft.com/office/powerpoint/2010/main" val="479648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42</a:t>
            </a:fld>
            <a:endParaRPr lang="da-DK" altLang="en-US" sz="1200"/>
          </a:p>
        </p:txBody>
      </p:sp>
    </p:spTree>
    <p:extLst>
      <p:ext uri="{BB962C8B-B14F-4D97-AF65-F5344CB8AC3E}">
        <p14:creationId xmlns:p14="http://schemas.microsoft.com/office/powerpoint/2010/main" val="3087150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43</a:t>
            </a:fld>
            <a:endParaRPr lang="da-DK" altLang="en-US" sz="1200"/>
          </a:p>
        </p:txBody>
      </p:sp>
    </p:spTree>
    <p:extLst>
      <p:ext uri="{BB962C8B-B14F-4D97-AF65-F5344CB8AC3E}">
        <p14:creationId xmlns:p14="http://schemas.microsoft.com/office/powerpoint/2010/main" val="20558951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44</a:t>
            </a:fld>
            <a:endParaRPr lang="da-DK" altLang="en-US" sz="1200"/>
          </a:p>
        </p:txBody>
      </p:sp>
    </p:spTree>
    <p:extLst>
      <p:ext uri="{BB962C8B-B14F-4D97-AF65-F5344CB8AC3E}">
        <p14:creationId xmlns:p14="http://schemas.microsoft.com/office/powerpoint/2010/main" val="381211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45</a:t>
            </a:fld>
            <a:endParaRPr lang="da-DK" altLang="en-US" sz="1200"/>
          </a:p>
        </p:txBody>
      </p:sp>
    </p:spTree>
    <p:extLst>
      <p:ext uri="{BB962C8B-B14F-4D97-AF65-F5344CB8AC3E}">
        <p14:creationId xmlns:p14="http://schemas.microsoft.com/office/powerpoint/2010/main" val="1138601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46</a:t>
            </a:fld>
            <a:endParaRPr lang="da-DK" altLang="en-US" sz="1200"/>
          </a:p>
        </p:txBody>
      </p:sp>
    </p:spTree>
    <p:extLst>
      <p:ext uri="{BB962C8B-B14F-4D97-AF65-F5344CB8AC3E}">
        <p14:creationId xmlns:p14="http://schemas.microsoft.com/office/powerpoint/2010/main" val="1164646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47</a:t>
            </a:fld>
            <a:endParaRPr lang="da-DK" altLang="en-US" sz="1200"/>
          </a:p>
        </p:txBody>
      </p:sp>
    </p:spTree>
    <p:extLst>
      <p:ext uri="{BB962C8B-B14F-4D97-AF65-F5344CB8AC3E}">
        <p14:creationId xmlns:p14="http://schemas.microsoft.com/office/powerpoint/2010/main" val="1733268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48</a:t>
            </a:fld>
            <a:endParaRPr lang="da-DK" altLang="en-US" sz="1200"/>
          </a:p>
        </p:txBody>
      </p:sp>
    </p:spTree>
    <p:extLst>
      <p:ext uri="{BB962C8B-B14F-4D97-AF65-F5344CB8AC3E}">
        <p14:creationId xmlns:p14="http://schemas.microsoft.com/office/powerpoint/2010/main" val="38618242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49</a:t>
            </a:fld>
            <a:endParaRPr lang="da-DK" altLang="en-US" sz="1200"/>
          </a:p>
        </p:txBody>
      </p:sp>
    </p:spTree>
    <p:extLst>
      <p:ext uri="{BB962C8B-B14F-4D97-AF65-F5344CB8AC3E}">
        <p14:creationId xmlns:p14="http://schemas.microsoft.com/office/powerpoint/2010/main" val="363303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a:t>
            </a:fld>
            <a:endParaRPr lang="da-DK" altLang="en-US" sz="1200"/>
          </a:p>
        </p:txBody>
      </p:sp>
    </p:spTree>
    <p:extLst>
      <p:ext uri="{BB962C8B-B14F-4D97-AF65-F5344CB8AC3E}">
        <p14:creationId xmlns:p14="http://schemas.microsoft.com/office/powerpoint/2010/main" val="1284042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50</a:t>
            </a:fld>
            <a:endParaRPr lang="da-DK" altLang="en-US" sz="1200"/>
          </a:p>
        </p:txBody>
      </p:sp>
    </p:spTree>
    <p:extLst>
      <p:ext uri="{BB962C8B-B14F-4D97-AF65-F5344CB8AC3E}">
        <p14:creationId xmlns:p14="http://schemas.microsoft.com/office/powerpoint/2010/main" val="1315120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51</a:t>
            </a:fld>
            <a:endParaRPr lang="da-DK" altLang="en-US" sz="1200"/>
          </a:p>
        </p:txBody>
      </p:sp>
    </p:spTree>
    <p:extLst>
      <p:ext uri="{BB962C8B-B14F-4D97-AF65-F5344CB8AC3E}">
        <p14:creationId xmlns:p14="http://schemas.microsoft.com/office/powerpoint/2010/main" val="3168076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52</a:t>
            </a:fld>
            <a:endParaRPr lang="da-DK" altLang="en-US" sz="1200"/>
          </a:p>
        </p:txBody>
      </p:sp>
    </p:spTree>
    <p:extLst>
      <p:ext uri="{BB962C8B-B14F-4D97-AF65-F5344CB8AC3E}">
        <p14:creationId xmlns:p14="http://schemas.microsoft.com/office/powerpoint/2010/main" val="3097140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53</a:t>
            </a:fld>
            <a:endParaRPr lang="da-DK" altLang="en-US" sz="1200"/>
          </a:p>
        </p:txBody>
      </p:sp>
    </p:spTree>
    <p:extLst>
      <p:ext uri="{BB962C8B-B14F-4D97-AF65-F5344CB8AC3E}">
        <p14:creationId xmlns:p14="http://schemas.microsoft.com/office/powerpoint/2010/main" val="13373633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54</a:t>
            </a:fld>
            <a:endParaRPr lang="da-DK" altLang="en-US" sz="1200"/>
          </a:p>
        </p:txBody>
      </p:sp>
    </p:spTree>
    <p:extLst>
      <p:ext uri="{BB962C8B-B14F-4D97-AF65-F5344CB8AC3E}">
        <p14:creationId xmlns:p14="http://schemas.microsoft.com/office/powerpoint/2010/main" val="2487526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55</a:t>
            </a:fld>
            <a:endParaRPr lang="da-DK" altLang="en-US" sz="1200"/>
          </a:p>
        </p:txBody>
      </p:sp>
    </p:spTree>
    <p:extLst>
      <p:ext uri="{BB962C8B-B14F-4D97-AF65-F5344CB8AC3E}">
        <p14:creationId xmlns:p14="http://schemas.microsoft.com/office/powerpoint/2010/main" val="2688633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56</a:t>
            </a:fld>
            <a:endParaRPr lang="da-DK" altLang="en-US" sz="1200"/>
          </a:p>
        </p:txBody>
      </p:sp>
    </p:spTree>
    <p:extLst>
      <p:ext uri="{BB962C8B-B14F-4D97-AF65-F5344CB8AC3E}">
        <p14:creationId xmlns:p14="http://schemas.microsoft.com/office/powerpoint/2010/main" val="229695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57</a:t>
            </a:fld>
            <a:endParaRPr lang="da-DK" altLang="en-US" sz="1200"/>
          </a:p>
        </p:txBody>
      </p:sp>
    </p:spTree>
    <p:extLst>
      <p:ext uri="{BB962C8B-B14F-4D97-AF65-F5344CB8AC3E}">
        <p14:creationId xmlns:p14="http://schemas.microsoft.com/office/powerpoint/2010/main" val="2333117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58</a:t>
            </a:fld>
            <a:endParaRPr lang="da-DK" altLang="en-US" sz="1200"/>
          </a:p>
        </p:txBody>
      </p:sp>
    </p:spTree>
    <p:extLst>
      <p:ext uri="{BB962C8B-B14F-4D97-AF65-F5344CB8AC3E}">
        <p14:creationId xmlns:p14="http://schemas.microsoft.com/office/powerpoint/2010/main" val="310063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59</a:t>
            </a:fld>
            <a:endParaRPr lang="da-DK" altLang="en-US" sz="1200"/>
          </a:p>
        </p:txBody>
      </p:sp>
    </p:spTree>
    <p:extLst>
      <p:ext uri="{BB962C8B-B14F-4D97-AF65-F5344CB8AC3E}">
        <p14:creationId xmlns:p14="http://schemas.microsoft.com/office/powerpoint/2010/main" val="59296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a:t>
            </a:fld>
            <a:endParaRPr lang="da-DK" altLang="en-US" sz="1200"/>
          </a:p>
        </p:txBody>
      </p:sp>
    </p:spTree>
    <p:extLst>
      <p:ext uri="{BB962C8B-B14F-4D97-AF65-F5344CB8AC3E}">
        <p14:creationId xmlns:p14="http://schemas.microsoft.com/office/powerpoint/2010/main" val="234405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60</a:t>
            </a:fld>
            <a:endParaRPr lang="da-DK" altLang="en-US" sz="1200"/>
          </a:p>
        </p:txBody>
      </p:sp>
    </p:spTree>
    <p:extLst>
      <p:ext uri="{BB962C8B-B14F-4D97-AF65-F5344CB8AC3E}">
        <p14:creationId xmlns:p14="http://schemas.microsoft.com/office/powerpoint/2010/main" val="213120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61</a:t>
            </a:fld>
            <a:endParaRPr lang="da-DK" altLang="en-US" sz="1200"/>
          </a:p>
        </p:txBody>
      </p:sp>
    </p:spTree>
    <p:extLst>
      <p:ext uri="{BB962C8B-B14F-4D97-AF65-F5344CB8AC3E}">
        <p14:creationId xmlns:p14="http://schemas.microsoft.com/office/powerpoint/2010/main" val="5566988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62</a:t>
            </a:fld>
            <a:endParaRPr lang="da-DK" altLang="en-US" sz="1200"/>
          </a:p>
        </p:txBody>
      </p:sp>
    </p:spTree>
    <p:extLst>
      <p:ext uri="{BB962C8B-B14F-4D97-AF65-F5344CB8AC3E}">
        <p14:creationId xmlns:p14="http://schemas.microsoft.com/office/powerpoint/2010/main" val="2188251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63</a:t>
            </a:fld>
            <a:endParaRPr lang="da-DK" altLang="en-US" sz="1200"/>
          </a:p>
        </p:txBody>
      </p:sp>
    </p:spTree>
    <p:extLst>
      <p:ext uri="{BB962C8B-B14F-4D97-AF65-F5344CB8AC3E}">
        <p14:creationId xmlns:p14="http://schemas.microsoft.com/office/powerpoint/2010/main" val="1058080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64</a:t>
            </a:fld>
            <a:endParaRPr lang="da-DK" altLang="en-US" sz="1200"/>
          </a:p>
        </p:txBody>
      </p:sp>
    </p:spTree>
    <p:extLst>
      <p:ext uri="{BB962C8B-B14F-4D97-AF65-F5344CB8AC3E}">
        <p14:creationId xmlns:p14="http://schemas.microsoft.com/office/powerpoint/2010/main" val="731605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65</a:t>
            </a:fld>
            <a:endParaRPr lang="da-DK" altLang="en-US" sz="1200"/>
          </a:p>
        </p:txBody>
      </p:sp>
    </p:spTree>
    <p:extLst>
      <p:ext uri="{BB962C8B-B14F-4D97-AF65-F5344CB8AC3E}">
        <p14:creationId xmlns:p14="http://schemas.microsoft.com/office/powerpoint/2010/main" val="788772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66</a:t>
            </a:fld>
            <a:endParaRPr lang="da-DK" altLang="en-US" sz="1200"/>
          </a:p>
        </p:txBody>
      </p:sp>
    </p:spTree>
    <p:extLst>
      <p:ext uri="{BB962C8B-B14F-4D97-AF65-F5344CB8AC3E}">
        <p14:creationId xmlns:p14="http://schemas.microsoft.com/office/powerpoint/2010/main" val="2759466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67</a:t>
            </a:fld>
            <a:endParaRPr lang="da-DK" altLang="en-US" sz="1200"/>
          </a:p>
        </p:txBody>
      </p:sp>
    </p:spTree>
    <p:extLst>
      <p:ext uri="{BB962C8B-B14F-4D97-AF65-F5344CB8AC3E}">
        <p14:creationId xmlns:p14="http://schemas.microsoft.com/office/powerpoint/2010/main" val="1111684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68</a:t>
            </a:fld>
            <a:endParaRPr lang="da-DK" altLang="en-US" sz="1200"/>
          </a:p>
        </p:txBody>
      </p:sp>
    </p:spTree>
    <p:extLst>
      <p:ext uri="{BB962C8B-B14F-4D97-AF65-F5344CB8AC3E}">
        <p14:creationId xmlns:p14="http://schemas.microsoft.com/office/powerpoint/2010/main" val="3697177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69</a:t>
            </a:fld>
            <a:endParaRPr lang="da-DK" altLang="en-US" sz="1200"/>
          </a:p>
        </p:txBody>
      </p:sp>
    </p:spTree>
    <p:extLst>
      <p:ext uri="{BB962C8B-B14F-4D97-AF65-F5344CB8AC3E}">
        <p14:creationId xmlns:p14="http://schemas.microsoft.com/office/powerpoint/2010/main" val="324413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7</a:t>
            </a:fld>
            <a:endParaRPr lang="da-DK" altLang="en-US" sz="1200"/>
          </a:p>
        </p:txBody>
      </p:sp>
    </p:spTree>
    <p:extLst>
      <p:ext uri="{BB962C8B-B14F-4D97-AF65-F5344CB8AC3E}">
        <p14:creationId xmlns:p14="http://schemas.microsoft.com/office/powerpoint/2010/main" val="223066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8</a:t>
            </a:fld>
            <a:endParaRPr lang="da-DK" altLang="en-US" sz="1200"/>
          </a:p>
        </p:txBody>
      </p:sp>
    </p:spTree>
    <p:extLst>
      <p:ext uri="{BB962C8B-B14F-4D97-AF65-F5344CB8AC3E}">
        <p14:creationId xmlns:p14="http://schemas.microsoft.com/office/powerpoint/2010/main" val="6955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CCE4BF3-7D94-4FDF-A807-C7C719A0589E}"/>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78A38FE6-8EED-42F4-96FD-A50723288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460" name="Slide Number Placeholder 3">
            <a:extLst>
              <a:ext uri="{FF2B5EF4-FFF2-40B4-BE49-F238E27FC236}">
                <a16:creationId xmlns:a16="http://schemas.microsoft.com/office/drawing/2014/main" id="{67DF6CA0-E34C-40E8-B6D0-EBF71E889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616190A2-B5E8-4928-9F10-AD1D5F77ECDA}" type="slidenum">
              <a:rPr lang="da-DK" altLang="en-US" sz="1200" smtClean="0"/>
              <a:pPr/>
              <a:t>9</a:t>
            </a:fld>
            <a:endParaRPr lang="da-DK" altLang="en-US" sz="1200"/>
          </a:p>
        </p:txBody>
      </p:sp>
    </p:spTree>
    <p:extLst>
      <p:ext uri="{BB962C8B-B14F-4D97-AF65-F5344CB8AC3E}">
        <p14:creationId xmlns:p14="http://schemas.microsoft.com/office/powerpoint/2010/main" val="14941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da-DK"/>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624168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14348" y="928670"/>
            <a:ext cx="7848600" cy="685800"/>
          </a:xfrm>
          <a:prstGeom prst="rect">
            <a:avLst/>
          </a:prstGeom>
        </p:spPr>
        <p:txBody>
          <a:bodyPr/>
          <a:lstStyle/>
          <a:p>
            <a:r>
              <a:rPr lang="en-US"/>
              <a:t>Click to edit Master title style</a:t>
            </a:r>
            <a:endParaRPr lang="da-DK"/>
          </a:p>
        </p:txBody>
      </p:sp>
      <p:sp>
        <p:nvSpPr>
          <p:cNvPr id="3" name="Vertical Text Placeholder 2"/>
          <p:cNvSpPr>
            <a:spLocks noGrp="1"/>
          </p:cNvSpPr>
          <p:nvPr>
            <p:ph type="body" orient="vert" idx="1"/>
          </p:nvPr>
        </p:nvSpPr>
        <p:spPr>
          <a:xfrm>
            <a:off x="685800" y="2362200"/>
            <a:ext cx="6629400" cy="3124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888560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762000"/>
            <a:ext cx="1962150" cy="4724400"/>
          </a:xfrm>
          <a:prstGeom prst="rect">
            <a:avLst/>
          </a:prstGeo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685800" y="762000"/>
            <a:ext cx="5734050" cy="4724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84363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EF70194-7656-4B43-9686-19AE9F57B1EE}"/>
              </a:ext>
            </a:extLst>
          </p:cNvPr>
          <p:cNvSpPr>
            <a:spLocks noGrp="1"/>
          </p:cNvSpPr>
          <p:nvPr>
            <p:ph type="dt" sz="half" idx="10"/>
          </p:nvPr>
        </p:nvSpPr>
        <p:spPr/>
        <p:txBody>
          <a:bodyPr/>
          <a:lstStyle>
            <a:lvl1pPr>
              <a:defRPr/>
            </a:lvl1pPr>
          </a:lstStyle>
          <a:p>
            <a:pPr>
              <a:defRPr/>
            </a:pPr>
            <a:fld id="{ABE4C31F-C556-45EE-85B1-30C86E418218}"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6F4A7E94-4C35-4A8A-9B1E-1D68FAE3B64F}"/>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F33DF4D8-BD38-4CCF-9810-28C9C5E4A13B}"/>
              </a:ext>
            </a:extLst>
          </p:cNvPr>
          <p:cNvSpPr>
            <a:spLocks noGrp="1"/>
          </p:cNvSpPr>
          <p:nvPr>
            <p:ph type="sldNum" sz="quarter" idx="12"/>
          </p:nvPr>
        </p:nvSpPr>
        <p:spPr/>
        <p:txBody>
          <a:bodyPr/>
          <a:lstStyle>
            <a:lvl1pPr>
              <a:defRPr/>
            </a:lvl1pPr>
          </a:lstStyle>
          <a:p>
            <a:pPr>
              <a:defRPr/>
            </a:pPr>
            <a:fld id="{D903EFFC-087C-4CDC-856F-8CFDB04D3D5A}" type="slidenum">
              <a:rPr lang="en-US" altLang="en-US"/>
              <a:pPr>
                <a:defRPr/>
              </a:pPr>
              <a:t>‹#›</a:t>
            </a:fld>
            <a:endParaRPr lang="en-US" altLang="en-US"/>
          </a:p>
        </p:txBody>
      </p:sp>
    </p:spTree>
    <p:extLst>
      <p:ext uri="{BB962C8B-B14F-4D97-AF65-F5344CB8AC3E}">
        <p14:creationId xmlns:p14="http://schemas.microsoft.com/office/powerpoint/2010/main" val="97717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7AD3-C5D4-4867-BD28-75D5EA2524D5}"/>
              </a:ext>
            </a:extLst>
          </p:cNvPr>
          <p:cNvSpPr>
            <a:spLocks noGrp="1"/>
          </p:cNvSpPr>
          <p:nvPr>
            <p:ph type="dt" sz="half" idx="10"/>
          </p:nvPr>
        </p:nvSpPr>
        <p:spPr/>
        <p:txBody>
          <a:bodyPr/>
          <a:lstStyle>
            <a:lvl1pPr>
              <a:defRPr/>
            </a:lvl1pPr>
          </a:lstStyle>
          <a:p>
            <a:pPr>
              <a:defRPr/>
            </a:pPr>
            <a:fld id="{4DC8CECA-986B-451B-9E30-9F7F8D904C28}"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6A753232-7750-48DA-8AB0-ACC45B0AF1D8}"/>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CDFE0CB5-5EAC-45A0-A3A8-8CC2EE3B7FDC}"/>
              </a:ext>
            </a:extLst>
          </p:cNvPr>
          <p:cNvSpPr>
            <a:spLocks noGrp="1"/>
          </p:cNvSpPr>
          <p:nvPr>
            <p:ph type="sldNum" sz="quarter" idx="12"/>
          </p:nvPr>
        </p:nvSpPr>
        <p:spPr/>
        <p:txBody>
          <a:bodyPr/>
          <a:lstStyle>
            <a:lvl1pPr>
              <a:defRPr/>
            </a:lvl1pPr>
          </a:lstStyle>
          <a:p>
            <a:pPr>
              <a:defRPr/>
            </a:pPr>
            <a:fld id="{8229A2C3-56AE-4A6A-83CF-608E815C4237}" type="slidenum">
              <a:rPr lang="en-US" altLang="en-US"/>
              <a:pPr>
                <a:defRPr/>
              </a:pPr>
              <a:t>‹#›</a:t>
            </a:fld>
            <a:endParaRPr lang="en-US" altLang="en-US"/>
          </a:p>
        </p:txBody>
      </p:sp>
    </p:spTree>
    <p:extLst>
      <p:ext uri="{BB962C8B-B14F-4D97-AF65-F5344CB8AC3E}">
        <p14:creationId xmlns:p14="http://schemas.microsoft.com/office/powerpoint/2010/main" val="282682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625E4-2B40-4B32-880A-7E57C9488A65}"/>
              </a:ext>
            </a:extLst>
          </p:cNvPr>
          <p:cNvSpPr>
            <a:spLocks noGrp="1"/>
          </p:cNvSpPr>
          <p:nvPr>
            <p:ph type="dt" sz="half" idx="10"/>
          </p:nvPr>
        </p:nvSpPr>
        <p:spPr/>
        <p:txBody>
          <a:bodyPr/>
          <a:lstStyle>
            <a:lvl1pPr>
              <a:defRPr/>
            </a:lvl1pPr>
          </a:lstStyle>
          <a:p>
            <a:pPr>
              <a:defRPr/>
            </a:pPr>
            <a:fld id="{5A74D0E8-4DD1-4A33-AC59-A78EAB5F1E22}"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0621C10D-F3F9-4AC7-BEE9-9A0CA16F941D}"/>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FE42CA13-56D3-4799-925A-32EDD0E14C83}"/>
              </a:ext>
            </a:extLst>
          </p:cNvPr>
          <p:cNvSpPr>
            <a:spLocks noGrp="1"/>
          </p:cNvSpPr>
          <p:nvPr>
            <p:ph type="sldNum" sz="quarter" idx="12"/>
          </p:nvPr>
        </p:nvSpPr>
        <p:spPr/>
        <p:txBody>
          <a:bodyPr/>
          <a:lstStyle>
            <a:lvl1pPr>
              <a:defRPr/>
            </a:lvl1pPr>
          </a:lstStyle>
          <a:p>
            <a:pPr>
              <a:defRPr/>
            </a:pPr>
            <a:fld id="{2E77429F-A0D9-4349-B808-58E53D253A69}" type="slidenum">
              <a:rPr lang="en-US" altLang="en-US"/>
              <a:pPr>
                <a:defRPr/>
              </a:pPr>
              <a:t>‹#›</a:t>
            </a:fld>
            <a:endParaRPr lang="en-US" altLang="en-US"/>
          </a:p>
        </p:txBody>
      </p:sp>
    </p:spTree>
    <p:extLst>
      <p:ext uri="{BB962C8B-B14F-4D97-AF65-F5344CB8AC3E}">
        <p14:creationId xmlns:p14="http://schemas.microsoft.com/office/powerpoint/2010/main" val="378560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C6CF9-9146-489E-889F-7B4DC949AFF7}"/>
              </a:ext>
            </a:extLst>
          </p:cNvPr>
          <p:cNvSpPr>
            <a:spLocks noGrp="1"/>
          </p:cNvSpPr>
          <p:nvPr>
            <p:ph type="dt" sz="half" idx="10"/>
          </p:nvPr>
        </p:nvSpPr>
        <p:spPr/>
        <p:txBody>
          <a:bodyPr/>
          <a:lstStyle>
            <a:lvl1pPr>
              <a:defRPr/>
            </a:lvl1pPr>
          </a:lstStyle>
          <a:p>
            <a:pPr>
              <a:defRPr/>
            </a:pPr>
            <a:fld id="{FABD9D85-051E-4811-B7DC-120E804CDD63}" type="datetime1">
              <a:rPr lang="en-US" altLang="en-US" smtClean="0"/>
              <a:t>7/1/2021</a:t>
            </a:fld>
            <a:endParaRPr lang="en-US" altLang="en-US"/>
          </a:p>
        </p:txBody>
      </p:sp>
      <p:sp>
        <p:nvSpPr>
          <p:cNvPr id="6" name="Footer Placeholder 5">
            <a:extLst>
              <a:ext uri="{FF2B5EF4-FFF2-40B4-BE49-F238E27FC236}">
                <a16:creationId xmlns:a16="http://schemas.microsoft.com/office/drawing/2014/main" id="{D722DAD3-3A15-477D-BFC0-5B0580A47C1D}"/>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7" name="Slide Number Placeholder 6">
            <a:extLst>
              <a:ext uri="{FF2B5EF4-FFF2-40B4-BE49-F238E27FC236}">
                <a16:creationId xmlns:a16="http://schemas.microsoft.com/office/drawing/2014/main" id="{3A6F2008-EA83-4BA3-9C45-F5F70025434C}"/>
              </a:ext>
            </a:extLst>
          </p:cNvPr>
          <p:cNvSpPr>
            <a:spLocks noGrp="1"/>
          </p:cNvSpPr>
          <p:nvPr>
            <p:ph type="sldNum" sz="quarter" idx="12"/>
          </p:nvPr>
        </p:nvSpPr>
        <p:spPr/>
        <p:txBody>
          <a:bodyPr/>
          <a:lstStyle>
            <a:lvl1pPr>
              <a:defRPr/>
            </a:lvl1pPr>
          </a:lstStyle>
          <a:p>
            <a:pPr>
              <a:defRPr/>
            </a:pPr>
            <a:fld id="{26D77E90-B7B9-44DC-A873-DB6EB6A14ED8}" type="slidenum">
              <a:rPr lang="en-US" altLang="en-US"/>
              <a:pPr>
                <a:defRPr/>
              </a:pPr>
              <a:t>‹#›</a:t>
            </a:fld>
            <a:endParaRPr lang="en-US" altLang="en-US"/>
          </a:p>
        </p:txBody>
      </p:sp>
    </p:spTree>
    <p:extLst>
      <p:ext uri="{BB962C8B-B14F-4D97-AF65-F5344CB8AC3E}">
        <p14:creationId xmlns:p14="http://schemas.microsoft.com/office/powerpoint/2010/main" val="583913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ADA1A6-BCAA-48DE-9443-5B6EC7045B2C}"/>
              </a:ext>
            </a:extLst>
          </p:cNvPr>
          <p:cNvSpPr>
            <a:spLocks noGrp="1"/>
          </p:cNvSpPr>
          <p:nvPr>
            <p:ph type="dt" sz="half" idx="10"/>
          </p:nvPr>
        </p:nvSpPr>
        <p:spPr/>
        <p:txBody>
          <a:bodyPr/>
          <a:lstStyle>
            <a:lvl1pPr>
              <a:defRPr/>
            </a:lvl1pPr>
          </a:lstStyle>
          <a:p>
            <a:pPr>
              <a:defRPr/>
            </a:pPr>
            <a:fld id="{787479E4-054E-4A84-A386-A43787EA3DD7}" type="datetime1">
              <a:rPr lang="en-US" altLang="en-US" smtClean="0"/>
              <a:t>7/1/2021</a:t>
            </a:fld>
            <a:endParaRPr lang="en-US" altLang="en-US"/>
          </a:p>
        </p:txBody>
      </p:sp>
      <p:sp>
        <p:nvSpPr>
          <p:cNvPr id="8" name="Footer Placeholder 7">
            <a:extLst>
              <a:ext uri="{FF2B5EF4-FFF2-40B4-BE49-F238E27FC236}">
                <a16:creationId xmlns:a16="http://schemas.microsoft.com/office/drawing/2014/main" id="{DE420160-0F0C-46B4-AE71-51582872736A}"/>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9" name="Slide Number Placeholder 8">
            <a:extLst>
              <a:ext uri="{FF2B5EF4-FFF2-40B4-BE49-F238E27FC236}">
                <a16:creationId xmlns:a16="http://schemas.microsoft.com/office/drawing/2014/main" id="{4D56F392-9331-484E-B493-5693AD8512C5}"/>
              </a:ext>
            </a:extLst>
          </p:cNvPr>
          <p:cNvSpPr>
            <a:spLocks noGrp="1"/>
          </p:cNvSpPr>
          <p:nvPr>
            <p:ph type="sldNum" sz="quarter" idx="12"/>
          </p:nvPr>
        </p:nvSpPr>
        <p:spPr/>
        <p:txBody>
          <a:bodyPr/>
          <a:lstStyle>
            <a:lvl1pPr>
              <a:defRPr/>
            </a:lvl1pPr>
          </a:lstStyle>
          <a:p>
            <a:pPr>
              <a:defRPr/>
            </a:pPr>
            <a:fld id="{9E59DDBB-DB83-4FE7-BAA6-32CD27CA5A6C}" type="slidenum">
              <a:rPr lang="en-US" altLang="en-US"/>
              <a:pPr>
                <a:defRPr/>
              </a:pPr>
              <a:t>‹#›</a:t>
            </a:fld>
            <a:endParaRPr lang="en-US" altLang="en-US"/>
          </a:p>
        </p:txBody>
      </p:sp>
    </p:spTree>
    <p:extLst>
      <p:ext uri="{BB962C8B-B14F-4D97-AF65-F5344CB8AC3E}">
        <p14:creationId xmlns:p14="http://schemas.microsoft.com/office/powerpoint/2010/main" val="2942497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2B34B6-96AC-4329-991A-C94E1D3C3403}"/>
              </a:ext>
            </a:extLst>
          </p:cNvPr>
          <p:cNvSpPr>
            <a:spLocks noGrp="1"/>
          </p:cNvSpPr>
          <p:nvPr>
            <p:ph type="dt" sz="half" idx="10"/>
          </p:nvPr>
        </p:nvSpPr>
        <p:spPr/>
        <p:txBody>
          <a:bodyPr/>
          <a:lstStyle>
            <a:lvl1pPr>
              <a:defRPr/>
            </a:lvl1pPr>
          </a:lstStyle>
          <a:p>
            <a:pPr>
              <a:defRPr/>
            </a:pPr>
            <a:fld id="{847A404A-810D-4569-AB09-048FA894EBA4}" type="datetime1">
              <a:rPr lang="en-US" altLang="en-US" smtClean="0"/>
              <a:t>7/1/2021</a:t>
            </a:fld>
            <a:endParaRPr lang="en-US" altLang="en-US"/>
          </a:p>
        </p:txBody>
      </p:sp>
      <p:sp>
        <p:nvSpPr>
          <p:cNvPr id="4" name="Footer Placeholder 3">
            <a:extLst>
              <a:ext uri="{FF2B5EF4-FFF2-40B4-BE49-F238E27FC236}">
                <a16:creationId xmlns:a16="http://schemas.microsoft.com/office/drawing/2014/main" id="{B0F2DF7D-2345-4AA8-BA2E-01B613DF47E9}"/>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5" name="Slide Number Placeholder 4">
            <a:extLst>
              <a:ext uri="{FF2B5EF4-FFF2-40B4-BE49-F238E27FC236}">
                <a16:creationId xmlns:a16="http://schemas.microsoft.com/office/drawing/2014/main" id="{10B4CF21-1C27-4C11-9674-B965D23AEA14}"/>
              </a:ext>
            </a:extLst>
          </p:cNvPr>
          <p:cNvSpPr>
            <a:spLocks noGrp="1"/>
          </p:cNvSpPr>
          <p:nvPr>
            <p:ph type="sldNum" sz="quarter" idx="12"/>
          </p:nvPr>
        </p:nvSpPr>
        <p:spPr/>
        <p:txBody>
          <a:bodyPr/>
          <a:lstStyle>
            <a:lvl1pPr>
              <a:defRPr/>
            </a:lvl1pPr>
          </a:lstStyle>
          <a:p>
            <a:pPr>
              <a:defRPr/>
            </a:pPr>
            <a:fld id="{E77A6612-D8B7-46C9-970F-C9128EE2BE91}" type="slidenum">
              <a:rPr lang="en-US" altLang="en-US"/>
              <a:pPr>
                <a:defRPr/>
              </a:pPr>
              <a:t>‹#›</a:t>
            </a:fld>
            <a:endParaRPr lang="en-US" altLang="en-US"/>
          </a:p>
        </p:txBody>
      </p:sp>
    </p:spTree>
    <p:extLst>
      <p:ext uri="{BB962C8B-B14F-4D97-AF65-F5344CB8AC3E}">
        <p14:creationId xmlns:p14="http://schemas.microsoft.com/office/powerpoint/2010/main" val="3345476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20B5B-F89C-4F29-A7BB-E968DD9D25CD}"/>
              </a:ext>
            </a:extLst>
          </p:cNvPr>
          <p:cNvSpPr>
            <a:spLocks noGrp="1"/>
          </p:cNvSpPr>
          <p:nvPr>
            <p:ph type="dt" sz="half" idx="10"/>
          </p:nvPr>
        </p:nvSpPr>
        <p:spPr/>
        <p:txBody>
          <a:bodyPr/>
          <a:lstStyle>
            <a:lvl1pPr>
              <a:defRPr/>
            </a:lvl1pPr>
          </a:lstStyle>
          <a:p>
            <a:pPr>
              <a:defRPr/>
            </a:pPr>
            <a:fld id="{050170F7-54A4-470E-ABBC-C13CBF93A0A0}" type="datetime1">
              <a:rPr lang="en-US" altLang="en-US" smtClean="0"/>
              <a:t>7/1/2021</a:t>
            </a:fld>
            <a:endParaRPr lang="en-US" altLang="en-US"/>
          </a:p>
        </p:txBody>
      </p:sp>
      <p:sp>
        <p:nvSpPr>
          <p:cNvPr id="3" name="Footer Placeholder 2">
            <a:extLst>
              <a:ext uri="{FF2B5EF4-FFF2-40B4-BE49-F238E27FC236}">
                <a16:creationId xmlns:a16="http://schemas.microsoft.com/office/drawing/2014/main" id="{3646922D-080A-4672-8145-3F55F2EDAD51}"/>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4" name="Slide Number Placeholder 3">
            <a:extLst>
              <a:ext uri="{FF2B5EF4-FFF2-40B4-BE49-F238E27FC236}">
                <a16:creationId xmlns:a16="http://schemas.microsoft.com/office/drawing/2014/main" id="{5C9DEA5C-A862-47F5-AC5D-0B3989BD1823}"/>
              </a:ext>
            </a:extLst>
          </p:cNvPr>
          <p:cNvSpPr>
            <a:spLocks noGrp="1"/>
          </p:cNvSpPr>
          <p:nvPr>
            <p:ph type="sldNum" sz="quarter" idx="12"/>
          </p:nvPr>
        </p:nvSpPr>
        <p:spPr/>
        <p:txBody>
          <a:bodyPr/>
          <a:lstStyle>
            <a:lvl1pPr>
              <a:defRPr/>
            </a:lvl1pPr>
          </a:lstStyle>
          <a:p>
            <a:pPr>
              <a:defRPr/>
            </a:pPr>
            <a:fld id="{A2CBD981-AB38-4B7E-AB4A-9ADF34D920B6}" type="slidenum">
              <a:rPr lang="en-US" altLang="en-US"/>
              <a:pPr>
                <a:defRPr/>
              </a:pPr>
              <a:t>‹#›</a:t>
            </a:fld>
            <a:endParaRPr lang="en-US" altLang="en-US"/>
          </a:p>
        </p:txBody>
      </p:sp>
    </p:spTree>
    <p:extLst>
      <p:ext uri="{BB962C8B-B14F-4D97-AF65-F5344CB8AC3E}">
        <p14:creationId xmlns:p14="http://schemas.microsoft.com/office/powerpoint/2010/main" val="1434272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39A13F8-7765-446F-8726-AF1088780C95}"/>
              </a:ext>
            </a:extLst>
          </p:cNvPr>
          <p:cNvSpPr>
            <a:spLocks noGrp="1"/>
          </p:cNvSpPr>
          <p:nvPr>
            <p:ph type="dt" sz="half" idx="10"/>
          </p:nvPr>
        </p:nvSpPr>
        <p:spPr/>
        <p:txBody>
          <a:bodyPr/>
          <a:lstStyle>
            <a:lvl1pPr>
              <a:defRPr/>
            </a:lvl1pPr>
          </a:lstStyle>
          <a:p>
            <a:pPr>
              <a:defRPr/>
            </a:pPr>
            <a:fld id="{947CDAF7-4837-4A24-B1A5-D39713E7B69C}" type="datetime1">
              <a:rPr lang="en-US" altLang="en-US" smtClean="0"/>
              <a:t>7/1/2021</a:t>
            </a:fld>
            <a:endParaRPr lang="en-US" altLang="en-US"/>
          </a:p>
        </p:txBody>
      </p:sp>
      <p:sp>
        <p:nvSpPr>
          <p:cNvPr id="6" name="Footer Placeholder 5">
            <a:extLst>
              <a:ext uri="{FF2B5EF4-FFF2-40B4-BE49-F238E27FC236}">
                <a16:creationId xmlns:a16="http://schemas.microsoft.com/office/drawing/2014/main" id="{8717B0DA-6310-4374-9A5A-8B39BC67EDBF}"/>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7" name="Slide Number Placeholder 6">
            <a:extLst>
              <a:ext uri="{FF2B5EF4-FFF2-40B4-BE49-F238E27FC236}">
                <a16:creationId xmlns:a16="http://schemas.microsoft.com/office/drawing/2014/main" id="{55313FE2-C124-4E79-9CE2-0C729CEAD28C}"/>
              </a:ext>
            </a:extLst>
          </p:cNvPr>
          <p:cNvSpPr>
            <a:spLocks noGrp="1"/>
          </p:cNvSpPr>
          <p:nvPr>
            <p:ph type="sldNum" sz="quarter" idx="12"/>
          </p:nvPr>
        </p:nvSpPr>
        <p:spPr/>
        <p:txBody>
          <a:bodyPr/>
          <a:lstStyle>
            <a:lvl1pPr>
              <a:defRPr/>
            </a:lvl1pPr>
          </a:lstStyle>
          <a:p>
            <a:pPr>
              <a:defRPr/>
            </a:pPr>
            <a:fld id="{B13B40E4-8E3D-4AD3-B4C3-1C274E70473D}" type="slidenum">
              <a:rPr lang="en-US" altLang="en-US"/>
              <a:pPr>
                <a:defRPr/>
              </a:pPr>
              <a:t>‹#›</a:t>
            </a:fld>
            <a:endParaRPr lang="en-US" altLang="en-US"/>
          </a:p>
        </p:txBody>
      </p:sp>
    </p:spTree>
    <p:extLst>
      <p:ext uri="{BB962C8B-B14F-4D97-AF65-F5344CB8AC3E}">
        <p14:creationId xmlns:p14="http://schemas.microsoft.com/office/powerpoint/2010/main" val="3466310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4348" y="928670"/>
            <a:ext cx="7848600" cy="685800"/>
          </a:xfrm>
          <a:prstGeom prst="rect">
            <a:avLst/>
          </a:prstGeom>
        </p:spPr>
        <p:txBody>
          <a:bodyPr/>
          <a:lstStyle/>
          <a:p>
            <a:r>
              <a:rPr lang="en-US"/>
              <a:t>Click to edit Master title style</a:t>
            </a:r>
            <a:endParaRPr lang="da-DK"/>
          </a:p>
        </p:txBody>
      </p:sp>
      <p:sp>
        <p:nvSpPr>
          <p:cNvPr id="3" name="Content Placeholder 2"/>
          <p:cNvSpPr>
            <a:spLocks noGrp="1"/>
          </p:cNvSpPr>
          <p:nvPr>
            <p:ph idx="1"/>
          </p:nvPr>
        </p:nvSpPr>
        <p:spPr>
          <a:xfrm>
            <a:off x="685800" y="2362200"/>
            <a:ext cx="6629400" cy="3124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587826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65C26D5-ADF9-4F6A-959B-AB1A7DF59523}"/>
              </a:ext>
            </a:extLst>
          </p:cNvPr>
          <p:cNvSpPr>
            <a:spLocks noGrp="1"/>
          </p:cNvSpPr>
          <p:nvPr>
            <p:ph type="dt" sz="half" idx="10"/>
          </p:nvPr>
        </p:nvSpPr>
        <p:spPr/>
        <p:txBody>
          <a:bodyPr/>
          <a:lstStyle>
            <a:lvl1pPr>
              <a:defRPr/>
            </a:lvl1pPr>
          </a:lstStyle>
          <a:p>
            <a:pPr>
              <a:defRPr/>
            </a:pPr>
            <a:fld id="{C3504C27-0A9C-4198-9207-F2ED71ABF12A}" type="datetime1">
              <a:rPr lang="en-US" altLang="en-US" smtClean="0"/>
              <a:t>7/1/2021</a:t>
            </a:fld>
            <a:endParaRPr lang="en-US" altLang="en-US"/>
          </a:p>
        </p:txBody>
      </p:sp>
      <p:sp>
        <p:nvSpPr>
          <p:cNvPr id="6" name="Footer Placeholder 5">
            <a:extLst>
              <a:ext uri="{FF2B5EF4-FFF2-40B4-BE49-F238E27FC236}">
                <a16:creationId xmlns:a16="http://schemas.microsoft.com/office/drawing/2014/main" id="{2570F2C3-7B64-4A05-856D-941D3B847D52}"/>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7" name="Slide Number Placeholder 6">
            <a:extLst>
              <a:ext uri="{FF2B5EF4-FFF2-40B4-BE49-F238E27FC236}">
                <a16:creationId xmlns:a16="http://schemas.microsoft.com/office/drawing/2014/main" id="{49B9CF30-7304-44B9-ACC6-75E72E733907}"/>
              </a:ext>
            </a:extLst>
          </p:cNvPr>
          <p:cNvSpPr>
            <a:spLocks noGrp="1"/>
          </p:cNvSpPr>
          <p:nvPr>
            <p:ph type="sldNum" sz="quarter" idx="12"/>
          </p:nvPr>
        </p:nvSpPr>
        <p:spPr/>
        <p:txBody>
          <a:bodyPr/>
          <a:lstStyle>
            <a:lvl1pPr>
              <a:defRPr/>
            </a:lvl1pPr>
          </a:lstStyle>
          <a:p>
            <a:pPr>
              <a:defRPr/>
            </a:pPr>
            <a:fld id="{7AB61B92-EC49-4647-B0D0-32BBCF05E170}" type="slidenum">
              <a:rPr lang="en-US" altLang="en-US"/>
              <a:pPr>
                <a:defRPr/>
              </a:pPr>
              <a:t>‹#›</a:t>
            </a:fld>
            <a:endParaRPr lang="en-US" altLang="en-US"/>
          </a:p>
        </p:txBody>
      </p:sp>
    </p:spTree>
    <p:extLst>
      <p:ext uri="{BB962C8B-B14F-4D97-AF65-F5344CB8AC3E}">
        <p14:creationId xmlns:p14="http://schemas.microsoft.com/office/powerpoint/2010/main" val="72140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E84C8-BFDB-412A-B9C4-9C46A105BF15}"/>
              </a:ext>
            </a:extLst>
          </p:cNvPr>
          <p:cNvSpPr>
            <a:spLocks noGrp="1"/>
          </p:cNvSpPr>
          <p:nvPr>
            <p:ph type="dt" sz="half" idx="10"/>
          </p:nvPr>
        </p:nvSpPr>
        <p:spPr/>
        <p:txBody>
          <a:bodyPr/>
          <a:lstStyle>
            <a:lvl1pPr>
              <a:defRPr/>
            </a:lvl1pPr>
          </a:lstStyle>
          <a:p>
            <a:pPr>
              <a:defRPr/>
            </a:pPr>
            <a:fld id="{47844CB7-6E69-47D7-B7DD-E46F3C7DE34E}"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4BD61190-00CB-4F6F-AA64-2032B97272E9}"/>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06C6CA79-F03E-46DE-AA9D-83C2DC75574A}"/>
              </a:ext>
            </a:extLst>
          </p:cNvPr>
          <p:cNvSpPr>
            <a:spLocks noGrp="1"/>
          </p:cNvSpPr>
          <p:nvPr>
            <p:ph type="sldNum" sz="quarter" idx="12"/>
          </p:nvPr>
        </p:nvSpPr>
        <p:spPr/>
        <p:txBody>
          <a:bodyPr/>
          <a:lstStyle>
            <a:lvl1pPr>
              <a:defRPr/>
            </a:lvl1pPr>
          </a:lstStyle>
          <a:p>
            <a:pPr>
              <a:defRPr/>
            </a:pPr>
            <a:fld id="{144C198C-640F-4A7D-9DAC-8EA15B5BA388}" type="slidenum">
              <a:rPr lang="en-US" altLang="en-US"/>
              <a:pPr>
                <a:defRPr/>
              </a:pPr>
              <a:t>‹#›</a:t>
            </a:fld>
            <a:endParaRPr lang="en-US" altLang="en-US"/>
          </a:p>
        </p:txBody>
      </p:sp>
    </p:spTree>
    <p:extLst>
      <p:ext uri="{BB962C8B-B14F-4D97-AF65-F5344CB8AC3E}">
        <p14:creationId xmlns:p14="http://schemas.microsoft.com/office/powerpoint/2010/main" val="2837729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22B6E-FA28-485D-A012-59E86CA21674}"/>
              </a:ext>
            </a:extLst>
          </p:cNvPr>
          <p:cNvSpPr>
            <a:spLocks noGrp="1"/>
          </p:cNvSpPr>
          <p:nvPr>
            <p:ph type="dt" sz="half" idx="10"/>
          </p:nvPr>
        </p:nvSpPr>
        <p:spPr/>
        <p:txBody>
          <a:bodyPr/>
          <a:lstStyle>
            <a:lvl1pPr>
              <a:defRPr/>
            </a:lvl1pPr>
          </a:lstStyle>
          <a:p>
            <a:pPr>
              <a:defRPr/>
            </a:pPr>
            <a:fld id="{93FE6DAD-A767-46B2-8C9D-8A1B09A89A9C}"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9DD74F80-7E97-4CB0-B495-3485D157792B}"/>
              </a:ext>
            </a:extLst>
          </p:cNvPr>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AA7A43CF-2D07-4D04-A24B-358C42FDC68F}"/>
              </a:ext>
            </a:extLst>
          </p:cNvPr>
          <p:cNvSpPr>
            <a:spLocks noGrp="1"/>
          </p:cNvSpPr>
          <p:nvPr>
            <p:ph type="sldNum" sz="quarter" idx="12"/>
          </p:nvPr>
        </p:nvSpPr>
        <p:spPr/>
        <p:txBody>
          <a:bodyPr/>
          <a:lstStyle>
            <a:lvl1pPr>
              <a:defRPr/>
            </a:lvl1pPr>
          </a:lstStyle>
          <a:p>
            <a:pPr>
              <a:defRPr/>
            </a:pPr>
            <a:fld id="{FBED0F8A-4AC1-4048-A8C1-BC0E4E56C57D}" type="slidenum">
              <a:rPr lang="en-US" altLang="en-US"/>
              <a:pPr>
                <a:defRPr/>
              </a:pPr>
              <a:t>‹#›</a:t>
            </a:fld>
            <a:endParaRPr lang="en-US" altLang="en-US"/>
          </a:p>
        </p:txBody>
      </p:sp>
    </p:spTree>
    <p:extLst>
      <p:ext uri="{BB962C8B-B14F-4D97-AF65-F5344CB8AC3E}">
        <p14:creationId xmlns:p14="http://schemas.microsoft.com/office/powerpoint/2010/main" val="2163071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9106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4348" y="928670"/>
            <a:ext cx="7848600" cy="685800"/>
          </a:xfrm>
          <a:prstGeom prst="rect">
            <a:avLst/>
          </a:prstGeom>
        </p:spPr>
        <p:txBody>
          <a:bodyPr/>
          <a:lstStyle/>
          <a:p>
            <a:r>
              <a:rPr lang="en-US"/>
              <a:t>Click to edit Master title style</a:t>
            </a:r>
            <a:endParaRPr lang="da-DK"/>
          </a:p>
        </p:txBody>
      </p:sp>
      <p:sp>
        <p:nvSpPr>
          <p:cNvPr id="3" name="Content Placeholder 2"/>
          <p:cNvSpPr>
            <a:spLocks noGrp="1"/>
          </p:cNvSpPr>
          <p:nvPr>
            <p:ph sz="half" idx="1"/>
          </p:nvPr>
        </p:nvSpPr>
        <p:spPr>
          <a:xfrm>
            <a:off x="685800" y="2362200"/>
            <a:ext cx="32385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4076700" y="2362200"/>
            <a:ext cx="3238500" cy="3124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305226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81163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4348" y="928670"/>
            <a:ext cx="7848600" cy="685800"/>
          </a:xfrm>
          <a:prstGeom prst="rect">
            <a:avLst/>
          </a:prstGeom>
        </p:spPr>
        <p:txBody>
          <a:bodyPr/>
          <a:lstStyle/>
          <a:p>
            <a:r>
              <a:rPr lang="en-US"/>
              <a:t>Click to edit Master title style</a:t>
            </a:r>
            <a:endParaRPr lang="da-DK"/>
          </a:p>
        </p:txBody>
      </p:sp>
    </p:spTree>
    <p:extLst>
      <p:ext uri="{BB962C8B-B14F-4D97-AF65-F5344CB8AC3E}">
        <p14:creationId xmlns:p14="http://schemas.microsoft.com/office/powerpoint/2010/main" val="393823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79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870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11472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a:extLst>
              <a:ext uri="{FF2B5EF4-FFF2-40B4-BE49-F238E27FC236}">
                <a16:creationId xmlns:a16="http://schemas.microsoft.com/office/drawing/2014/main" id="{AEF39BEE-F3AC-419F-B850-78BD0BA46E71}"/>
              </a:ext>
            </a:extLst>
          </p:cNvPr>
          <p:cNvSpPr txBox="1">
            <a:spLocks noChangeArrowheads="1"/>
          </p:cNvSpPr>
          <p:nvPr/>
        </p:nvSpPr>
        <p:spPr bwMode="auto">
          <a:xfrm>
            <a:off x="457200" y="6400800"/>
            <a:ext cx="946150" cy="228600"/>
          </a:xfrm>
          <a:prstGeom prst="rect">
            <a:avLst/>
          </a:prstGeom>
          <a:noFill/>
          <a:ln>
            <a:noFill/>
          </a:ln>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spcBef>
                <a:spcPct val="50000"/>
              </a:spcBef>
              <a:defRPr/>
            </a:pPr>
            <a:fld id="{2EF09B32-439D-4645-BF50-9113890C07F7}" type="datetime1">
              <a:rPr lang="da-DK" altLang="en-US" sz="900" b="0" smtClean="0">
                <a:solidFill>
                  <a:srgbClr val="CCCCCC"/>
                </a:solidFill>
                <a:latin typeface="Frutiger 57Cn" pitchFamily="34" charset="0"/>
              </a:rPr>
              <a:pPr>
                <a:spcBef>
                  <a:spcPct val="50000"/>
                </a:spcBef>
                <a:defRPr/>
              </a:pPr>
              <a:t>01-07-2021</a:t>
            </a:fld>
            <a:endParaRPr lang="da-DK" altLang="en-US" sz="900" b="0">
              <a:solidFill>
                <a:srgbClr val="CCCCCC"/>
              </a:solidFill>
              <a:latin typeface="Frutiger 57Cn" pitchFamily="34" charset="0"/>
            </a:endParaRPr>
          </a:p>
        </p:txBody>
      </p:sp>
      <p:sp>
        <p:nvSpPr>
          <p:cNvPr id="1027" name="Text Box 26">
            <a:extLst>
              <a:ext uri="{FF2B5EF4-FFF2-40B4-BE49-F238E27FC236}">
                <a16:creationId xmlns:a16="http://schemas.microsoft.com/office/drawing/2014/main" id="{758CD6E9-E0C0-4097-93A5-6177DD094BBD}"/>
              </a:ext>
            </a:extLst>
          </p:cNvPr>
          <p:cNvSpPr txBox="1">
            <a:spLocks noChangeArrowheads="1"/>
          </p:cNvSpPr>
          <p:nvPr/>
        </p:nvSpPr>
        <p:spPr bwMode="auto">
          <a:xfrm>
            <a:off x="7924800" y="6400800"/>
            <a:ext cx="762000" cy="228600"/>
          </a:xfrm>
          <a:prstGeom prst="rect">
            <a:avLst/>
          </a:prstGeom>
          <a:noFill/>
          <a:ln w="9525">
            <a:noFill/>
            <a:miter lim="800000"/>
            <a:headEnd/>
            <a:tailEnd/>
          </a:ln>
        </p:spPr>
        <p:txBody>
          <a:bodyPr>
            <a:spAutoFit/>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r">
              <a:spcBef>
                <a:spcPct val="50000"/>
              </a:spcBef>
              <a:defRPr/>
            </a:pPr>
            <a:r>
              <a:rPr lang="da-DK" altLang="en-US" sz="900" b="0">
                <a:solidFill>
                  <a:srgbClr val="CCCCCC"/>
                </a:solidFill>
                <a:latin typeface="Frutiger 57Cn" pitchFamily="34" charset="0"/>
              </a:rPr>
              <a:t>Side </a:t>
            </a:r>
            <a:fld id="{57781CD7-3702-4BBD-8E7F-A2695743B8A6}" type="slidenum">
              <a:rPr lang="da-DK" altLang="en-US" sz="900" b="0" smtClean="0">
                <a:solidFill>
                  <a:srgbClr val="CCCCCC"/>
                </a:solidFill>
                <a:latin typeface="Frutiger 57Cn" pitchFamily="34" charset="0"/>
              </a:rPr>
              <a:pPr algn="r">
                <a:spcBef>
                  <a:spcPct val="50000"/>
                </a:spcBef>
                <a:defRPr/>
              </a:pPr>
              <a:t>‹#›</a:t>
            </a:fld>
            <a:endParaRPr lang="da-DK" altLang="en-US" sz="900" b="0">
              <a:solidFill>
                <a:srgbClr val="CCCCCC"/>
              </a:solidFill>
              <a:latin typeface="Frutiger 57Cn" pitchFamily="34" charset="0"/>
            </a:endParaRPr>
          </a:p>
        </p:txBody>
      </p:sp>
      <p:sp>
        <p:nvSpPr>
          <p:cNvPr id="1028" name="TextBox 9">
            <a:extLst>
              <a:ext uri="{FF2B5EF4-FFF2-40B4-BE49-F238E27FC236}">
                <a16:creationId xmlns:a16="http://schemas.microsoft.com/office/drawing/2014/main" id="{CE49EC44-6636-49B0-8643-77B7DFDA2DE3}"/>
              </a:ext>
            </a:extLst>
          </p:cNvPr>
          <p:cNvSpPr txBox="1">
            <a:spLocks noChangeArrowheads="1"/>
          </p:cNvSpPr>
          <p:nvPr userDrawn="1"/>
        </p:nvSpPr>
        <p:spPr bwMode="auto">
          <a:xfrm>
            <a:off x="3286125" y="0"/>
            <a:ext cx="5857875" cy="369888"/>
          </a:xfrm>
          <a:prstGeom prst="rect">
            <a:avLst/>
          </a:prstGeom>
          <a:noFill/>
          <a:ln>
            <a:noFill/>
          </a:ln>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defRPr/>
            </a:pPr>
            <a:r>
              <a:rPr lang="en-US" altLang="en-US" sz="1800" i="1" dirty="0" err="1"/>
              <a:t>Madan</a:t>
            </a:r>
            <a:r>
              <a:rPr lang="en-US" altLang="en-US" sz="1800" i="1" dirty="0"/>
              <a:t> Mohan </a:t>
            </a:r>
            <a:r>
              <a:rPr lang="en-US" altLang="en-US" sz="1800" i="1" dirty="0" err="1"/>
              <a:t>Malaviya</a:t>
            </a:r>
            <a:r>
              <a:rPr lang="en-US" altLang="en-US" sz="1800" i="1" dirty="0"/>
              <a:t> Univ. of Technology, Gorakhpur</a:t>
            </a:r>
          </a:p>
        </p:txBody>
      </p:sp>
      <p:cxnSp>
        <p:nvCxnSpPr>
          <p:cNvPr id="1029" name="Straight Connector 8">
            <a:extLst>
              <a:ext uri="{FF2B5EF4-FFF2-40B4-BE49-F238E27FC236}">
                <a16:creationId xmlns:a16="http://schemas.microsoft.com/office/drawing/2014/main" id="{C4851C01-8B49-4BA7-B8DB-AB8855D2F53E}"/>
              </a:ext>
            </a:extLst>
          </p:cNvPr>
          <p:cNvCxnSpPr>
            <a:cxnSpLocks noChangeShapeType="1"/>
          </p:cNvCxnSpPr>
          <p:nvPr userDrawn="1"/>
        </p:nvCxnSpPr>
        <p:spPr bwMode="auto">
          <a:xfrm>
            <a:off x="857250" y="357188"/>
            <a:ext cx="8143875" cy="158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cxnSp>
        <p:nvCxnSpPr>
          <p:cNvPr id="1030" name="Straight Connector 11">
            <a:extLst>
              <a:ext uri="{FF2B5EF4-FFF2-40B4-BE49-F238E27FC236}">
                <a16:creationId xmlns:a16="http://schemas.microsoft.com/office/drawing/2014/main" id="{D948075D-799B-4A29-BD7F-9ADB55C35ED2}"/>
              </a:ext>
            </a:extLst>
          </p:cNvPr>
          <p:cNvCxnSpPr>
            <a:cxnSpLocks noChangeShapeType="1"/>
          </p:cNvCxnSpPr>
          <p:nvPr userDrawn="1"/>
        </p:nvCxnSpPr>
        <p:spPr bwMode="auto">
          <a:xfrm>
            <a:off x="0" y="6357938"/>
            <a:ext cx="9144000" cy="15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pic>
        <p:nvPicPr>
          <p:cNvPr id="1031" name="Picture 1">
            <a:extLst>
              <a:ext uri="{FF2B5EF4-FFF2-40B4-BE49-F238E27FC236}">
                <a16:creationId xmlns:a16="http://schemas.microsoft.com/office/drawing/2014/main" id="{BE2D4DEA-EC85-4AFB-9C24-60231900BE55}"/>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0163"/>
            <a:ext cx="900113" cy="103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284" r:id="rId1"/>
    <p:sldLayoutId id="2147486285" r:id="rId2"/>
    <p:sldLayoutId id="2147486286" r:id="rId3"/>
    <p:sldLayoutId id="2147486287" r:id="rId4"/>
    <p:sldLayoutId id="2147486288" r:id="rId5"/>
    <p:sldLayoutId id="2147486289" r:id="rId6"/>
    <p:sldLayoutId id="2147486290" r:id="rId7"/>
    <p:sldLayoutId id="2147486291" r:id="rId8"/>
    <p:sldLayoutId id="2147486292" r:id="rId9"/>
    <p:sldLayoutId id="2147486293" r:id="rId10"/>
    <p:sldLayoutId id="2147486294" r:id="rId11"/>
  </p:sldLayoutIdLst>
  <p:hf sldNum="0" hdr="0" ftr="0"/>
  <p:txStyles>
    <p:titleStyle>
      <a:lvl1pPr algn="l" rtl="0" eaLnBrk="0" fontAlgn="base" hangingPunct="0">
        <a:spcBef>
          <a:spcPct val="0"/>
        </a:spcBef>
        <a:spcAft>
          <a:spcPct val="0"/>
        </a:spcAft>
        <a:defRPr sz="2800" b="1">
          <a:solidFill>
            <a:srgbClr val="990000"/>
          </a:solidFill>
          <a:latin typeface="+mj-lt"/>
          <a:ea typeface="MS PGothic" pitchFamily="34" charset="-128"/>
          <a:cs typeface="+mj-cs"/>
        </a:defRPr>
      </a:lvl1pPr>
      <a:lvl2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2pPr>
      <a:lvl3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3pPr>
      <a:lvl4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4pPr>
      <a:lvl5pPr algn="l" rtl="0" eaLnBrk="0" fontAlgn="base" hangingPunct="0">
        <a:spcBef>
          <a:spcPct val="0"/>
        </a:spcBef>
        <a:spcAft>
          <a:spcPct val="0"/>
        </a:spcAft>
        <a:defRPr sz="2800" b="1">
          <a:solidFill>
            <a:srgbClr val="990000"/>
          </a:solidFill>
          <a:latin typeface="Frutiger 57Cn" pitchFamily="34" charset="0"/>
          <a:ea typeface="MS PGothic" pitchFamily="34" charset="-128"/>
        </a:defRPr>
      </a:lvl5pPr>
      <a:lvl6pPr marL="457200" algn="l" rtl="0" eaLnBrk="0" fontAlgn="base" hangingPunct="0">
        <a:spcBef>
          <a:spcPct val="0"/>
        </a:spcBef>
        <a:spcAft>
          <a:spcPct val="0"/>
        </a:spcAft>
        <a:defRPr sz="2800" b="1">
          <a:solidFill>
            <a:srgbClr val="990000"/>
          </a:solidFill>
          <a:latin typeface="Frutiger 57Cn" pitchFamily="34" charset="0"/>
        </a:defRPr>
      </a:lvl6pPr>
      <a:lvl7pPr marL="914400" algn="l" rtl="0" eaLnBrk="0" fontAlgn="base" hangingPunct="0">
        <a:spcBef>
          <a:spcPct val="0"/>
        </a:spcBef>
        <a:spcAft>
          <a:spcPct val="0"/>
        </a:spcAft>
        <a:defRPr sz="2800" b="1">
          <a:solidFill>
            <a:srgbClr val="990000"/>
          </a:solidFill>
          <a:latin typeface="Frutiger 57Cn" pitchFamily="34" charset="0"/>
        </a:defRPr>
      </a:lvl7pPr>
      <a:lvl8pPr marL="1371600" algn="l" rtl="0" eaLnBrk="0" fontAlgn="base" hangingPunct="0">
        <a:spcBef>
          <a:spcPct val="0"/>
        </a:spcBef>
        <a:spcAft>
          <a:spcPct val="0"/>
        </a:spcAft>
        <a:defRPr sz="2800" b="1">
          <a:solidFill>
            <a:srgbClr val="990000"/>
          </a:solidFill>
          <a:latin typeface="Frutiger 57Cn" pitchFamily="34" charset="0"/>
        </a:defRPr>
      </a:lvl8pPr>
      <a:lvl9pPr marL="1828800" algn="l" rtl="0" eaLnBrk="0" fontAlgn="base" hangingPunct="0">
        <a:spcBef>
          <a:spcPct val="0"/>
        </a:spcBef>
        <a:spcAft>
          <a:spcPct val="0"/>
        </a:spcAft>
        <a:defRPr sz="2800" b="1">
          <a:solidFill>
            <a:srgbClr val="990000"/>
          </a:solidFill>
          <a:latin typeface="Frutiger 57Cn" pitchFamily="34" charset="0"/>
        </a:defRPr>
      </a:lvl9pPr>
    </p:titleStyle>
    <p:bodyStyle>
      <a:lvl1pPr marL="342900" indent="-342900" algn="l" rtl="0" eaLnBrk="0" fontAlgn="base" hangingPunct="0">
        <a:spcBef>
          <a:spcPct val="30000"/>
        </a:spcBef>
        <a:spcAft>
          <a:spcPct val="0"/>
        </a:spcAft>
        <a:buChar char="•"/>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4FB5FF5-CA2E-415B-AAEA-946064B8ED0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C21695BC-23E6-44AE-88BE-297B455B49E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FF8B167-EFB2-4106-B24B-45BB76478A51}"/>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25991446-6A23-4BA4-9DEF-51137A1CABBA}" type="datetime1">
              <a:rPr lang="en-US" altLang="en-US" smtClean="0"/>
              <a:t>7/1/2021</a:t>
            </a:fld>
            <a:endParaRPr lang="en-US" altLang="en-US"/>
          </a:p>
        </p:txBody>
      </p:sp>
      <p:sp>
        <p:nvSpPr>
          <p:cNvPr id="5" name="Footer Placeholder 4">
            <a:extLst>
              <a:ext uri="{FF2B5EF4-FFF2-40B4-BE49-F238E27FC236}">
                <a16:creationId xmlns:a16="http://schemas.microsoft.com/office/drawing/2014/main" id="{5F353D18-4856-48C8-A5CD-A73BC728E67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ea typeface="+mn-ea"/>
              </a:defRPr>
            </a:lvl1pPr>
          </a:lstStyle>
          <a:p>
            <a:pPr>
              <a:defRPr/>
            </a:pPr>
            <a:endParaRPr lang="en-US"/>
          </a:p>
        </p:txBody>
      </p:sp>
      <p:sp>
        <p:nvSpPr>
          <p:cNvPr id="6" name="Slide Number Placeholder 5">
            <a:extLst>
              <a:ext uri="{FF2B5EF4-FFF2-40B4-BE49-F238E27FC236}">
                <a16:creationId xmlns:a16="http://schemas.microsoft.com/office/drawing/2014/main" id="{E2D03D37-22F9-442A-B1C1-03A6FED335B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00BA3168-7DF4-4783-BB11-248C01DFD1D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95" r:id="rId1"/>
    <p:sldLayoutId id="2147486296" r:id="rId2"/>
    <p:sldLayoutId id="2147486297" r:id="rId3"/>
    <p:sldLayoutId id="2147486298" r:id="rId4"/>
    <p:sldLayoutId id="2147486299" r:id="rId5"/>
    <p:sldLayoutId id="2147486300" r:id="rId6"/>
    <p:sldLayoutId id="2147486301" r:id="rId7"/>
    <p:sldLayoutId id="2147486302" r:id="rId8"/>
    <p:sldLayoutId id="2147486303" r:id="rId9"/>
    <p:sldLayoutId id="2147486304" r:id="rId10"/>
    <p:sldLayoutId id="2147486305"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mj-cs"/>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B1205B3-33EA-4B03-8B62-A5F9340344F7}"/>
              </a:ext>
            </a:extLst>
          </p:cNvPr>
          <p:cNvSpPr>
            <a:spLocks noGrp="1" noChangeArrowheads="1"/>
          </p:cNvSpPr>
          <p:nvPr>
            <p:ph type="ctrTitle"/>
          </p:nvPr>
        </p:nvSpPr>
        <p:spPr bwMode="auto">
          <a:xfrm>
            <a:off x="152399" y="1022349"/>
            <a:ext cx="88392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3600" dirty="0">
                <a:latin typeface="Times New Roman" panose="02020603050405020304" pitchFamily="18" charset="0"/>
                <a:cs typeface="Times New Roman" panose="02020603050405020304" pitchFamily="18" charset="0"/>
              </a:rPr>
              <a:t>Introduction to Machine Learning </a:t>
            </a:r>
            <a:br>
              <a:rPr lang="en-US" altLang="en-US" sz="3600" dirty="0">
                <a:latin typeface="Times New Roman" panose="02020603050405020304" pitchFamily="18" charset="0"/>
                <a:cs typeface="Times New Roman" panose="02020603050405020304" pitchFamily="18" charset="0"/>
              </a:rPr>
            </a:br>
            <a:endParaRPr lang="en-US" altLang="en-US" sz="3600" dirty="0">
              <a:solidFill>
                <a:srgbClr val="C00000"/>
              </a:solidFill>
              <a:latin typeface="Gill Sans MT" panose="020B0502020104020203" pitchFamily="34" charset="0"/>
            </a:endParaRPr>
          </a:p>
        </p:txBody>
      </p:sp>
      <p:sp>
        <p:nvSpPr>
          <p:cNvPr id="17412" name="AutoShape 4" descr="http://www.mmmut.ac.in/images/logo1.png">
            <a:extLst>
              <a:ext uri="{FF2B5EF4-FFF2-40B4-BE49-F238E27FC236}">
                <a16:creationId xmlns:a16="http://schemas.microsoft.com/office/drawing/2014/main" id="{A254D780-36B9-4AC1-B2DA-83176947F6A9}"/>
              </a:ext>
            </a:extLst>
          </p:cNvPr>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t>Simple Linear Regression</a:t>
            </a:r>
            <a:endParaRPr lang="en-US" altLang="en-US" sz="24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64898DFC-7531-420E-8568-A38119ABDDED}"/>
              </a:ext>
            </a:extLst>
          </p:cNvPr>
          <p:cNvSpPr>
            <a:spLocks noGrp="1"/>
          </p:cNvSpPr>
          <p:nvPr>
            <p:ph idx="1"/>
          </p:nvPr>
        </p:nvSpPr>
        <p:spPr>
          <a:xfrm>
            <a:off x="683568" y="1484784"/>
            <a:ext cx="8460432" cy="4896544"/>
          </a:xfrm>
        </p:spPr>
        <p:txBody>
          <a:bodyPr/>
          <a:lstStyle/>
          <a:p>
            <a:pPr algn="just"/>
            <a:r>
              <a:rPr lang="en-US" dirty="0"/>
              <a:t>In simple linear regression, the dependent variable depends only on a single independent variable</a:t>
            </a:r>
          </a:p>
          <a:p>
            <a:pPr algn="just"/>
            <a:r>
              <a:rPr lang="en-US" dirty="0"/>
              <a:t>For simple linear regression, the form of the model is-</a:t>
            </a:r>
          </a:p>
          <a:p>
            <a:pPr marL="0" indent="0" algn="just">
              <a:buNone/>
            </a:pPr>
            <a:r>
              <a:rPr lang="en-US" dirty="0"/>
              <a:t>                     </a:t>
            </a:r>
          </a:p>
          <a:p>
            <a:pPr marL="0" indent="0" algn="just">
              <a:buNone/>
            </a:pPr>
            <a:r>
              <a:rPr lang="en-US" dirty="0"/>
              <a:t>                                Y = β0 + β1X</a:t>
            </a:r>
          </a:p>
          <a:p>
            <a:pPr marL="0" indent="0" algn="just">
              <a:buNone/>
            </a:pPr>
            <a:endParaRPr lang="en-US" dirty="0"/>
          </a:p>
          <a:p>
            <a:pPr marL="0" indent="0" algn="just">
              <a:buNone/>
            </a:pPr>
            <a:r>
              <a:rPr lang="en-US" dirty="0"/>
              <a:t>Here,</a:t>
            </a:r>
          </a:p>
          <a:p>
            <a:pPr lvl="1" algn="just"/>
            <a:r>
              <a:rPr lang="en-US" sz="2000" dirty="0">
                <a:latin typeface="Times New Roman" pitchFamily="18" charset="0"/>
                <a:cs typeface="Times New Roman" pitchFamily="18" charset="0"/>
              </a:rPr>
              <a:t>Y is a dependent variable</a:t>
            </a:r>
          </a:p>
          <a:p>
            <a:pPr lvl="1" algn="just"/>
            <a:r>
              <a:rPr lang="en-US" sz="2000" dirty="0">
                <a:latin typeface="Times New Roman" pitchFamily="18" charset="0"/>
                <a:cs typeface="Times New Roman" pitchFamily="18" charset="0"/>
              </a:rPr>
              <a:t>X is an independent variable</a:t>
            </a:r>
          </a:p>
          <a:p>
            <a:pPr lvl="1" algn="just"/>
            <a:r>
              <a:rPr lang="en-US" sz="2000" dirty="0">
                <a:latin typeface="Times New Roman" pitchFamily="18" charset="0"/>
                <a:cs typeface="Times New Roman" pitchFamily="18" charset="0"/>
              </a:rPr>
              <a:t>β0 and β1 are the regression coefficients</a:t>
            </a:r>
          </a:p>
          <a:p>
            <a:pPr lvl="1" algn="just"/>
            <a:r>
              <a:rPr lang="en-US" sz="2000" dirty="0">
                <a:latin typeface="Times New Roman" pitchFamily="18" charset="0"/>
                <a:cs typeface="Times New Roman" pitchFamily="18" charset="0"/>
              </a:rPr>
              <a:t>β0 is the intercept or the bias that fixes the offset to a line</a:t>
            </a:r>
          </a:p>
          <a:p>
            <a:pPr lvl="1" algn="just"/>
            <a:r>
              <a:rPr lang="en-US" sz="2000" dirty="0">
                <a:latin typeface="Times New Roman" pitchFamily="18" charset="0"/>
                <a:cs typeface="Times New Roman" pitchFamily="18" charset="0"/>
              </a:rPr>
              <a:t>β1 is the slope or weight that specifies the factor by which X has an impact on Y</a:t>
            </a:r>
          </a:p>
          <a:p>
            <a:endParaRPr lang="en-US" dirty="0"/>
          </a:p>
        </p:txBody>
      </p:sp>
    </p:spTree>
    <p:extLst>
      <p:ext uri="{BB962C8B-B14F-4D97-AF65-F5344CB8AC3E}">
        <p14:creationId xmlns:p14="http://schemas.microsoft.com/office/powerpoint/2010/main" val="1784873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Multiple Linear Regression</a:t>
            </a:r>
            <a:endParaRPr lang="en-US" altLang="en-US" sz="24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64898DFC-7531-420E-8568-A38119ABDDED}"/>
              </a:ext>
            </a:extLst>
          </p:cNvPr>
          <p:cNvSpPr>
            <a:spLocks noGrp="1"/>
          </p:cNvSpPr>
          <p:nvPr>
            <p:ph idx="1"/>
          </p:nvPr>
        </p:nvSpPr>
        <p:spPr>
          <a:xfrm>
            <a:off x="683568" y="1484784"/>
            <a:ext cx="8064896" cy="4896544"/>
          </a:xfrm>
        </p:spPr>
        <p:txBody>
          <a:bodyPr/>
          <a:lstStyle/>
          <a:p>
            <a:pPr algn="just"/>
            <a:r>
              <a:rPr lang="en-US" dirty="0">
                <a:latin typeface="Times New Roman" panose="02020603050405020304" pitchFamily="18" charset="0"/>
                <a:cs typeface="Times New Roman" panose="02020603050405020304" pitchFamily="18" charset="0"/>
              </a:rPr>
              <a:t>In multiple linear regression, the dependent variable depends on more than one independent variables.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multiple linear regression, the form of the model is-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Y = β0 + β1X1 + β2X2 + β3X3 + …… + β</a:t>
            </a:r>
            <a:r>
              <a:rPr lang="en-US" dirty="0" err="1">
                <a:latin typeface="Times New Roman" panose="02020603050405020304" pitchFamily="18" charset="0"/>
                <a:cs typeface="Times New Roman" panose="02020603050405020304" pitchFamily="18" charset="0"/>
              </a:rPr>
              <a:t>nXn</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Here,</a:t>
            </a:r>
          </a:p>
          <a:p>
            <a:pPr lvl="1" algn="just"/>
            <a:r>
              <a:rPr lang="en-US" sz="2000" dirty="0">
                <a:latin typeface="Times New Roman" panose="02020603050405020304" pitchFamily="18" charset="0"/>
                <a:cs typeface="Times New Roman" panose="02020603050405020304" pitchFamily="18" charset="0"/>
              </a:rPr>
              <a:t>Y is a dependent variable</a:t>
            </a:r>
          </a:p>
          <a:p>
            <a:pPr lvl="1" algn="just"/>
            <a:r>
              <a:rPr lang="en-US" sz="2000" dirty="0">
                <a:latin typeface="Times New Roman" panose="02020603050405020304" pitchFamily="18" charset="0"/>
                <a:cs typeface="Times New Roman" panose="02020603050405020304" pitchFamily="18" charset="0"/>
              </a:rPr>
              <a:t>X1, X2, …., </a:t>
            </a:r>
            <a:r>
              <a:rPr lang="en-US" sz="2000" dirty="0" err="1">
                <a:latin typeface="Times New Roman" panose="02020603050405020304" pitchFamily="18" charset="0"/>
                <a:cs typeface="Times New Roman" panose="02020603050405020304" pitchFamily="18" charset="0"/>
              </a:rPr>
              <a:t>Xn</a:t>
            </a:r>
            <a:r>
              <a:rPr lang="en-US" sz="2000" dirty="0">
                <a:latin typeface="Times New Roman" panose="02020603050405020304" pitchFamily="18" charset="0"/>
                <a:cs typeface="Times New Roman" panose="02020603050405020304" pitchFamily="18" charset="0"/>
              </a:rPr>
              <a:t> are independent variables</a:t>
            </a:r>
          </a:p>
          <a:p>
            <a:pPr lvl="1" algn="just"/>
            <a:r>
              <a:rPr lang="en-US" sz="2000" dirty="0">
                <a:latin typeface="Times New Roman" panose="02020603050405020304" pitchFamily="18" charset="0"/>
                <a:cs typeface="Times New Roman" panose="02020603050405020304" pitchFamily="18" charset="0"/>
              </a:rPr>
              <a:t>β0, β1,…, βn are the regression coefficients</a:t>
            </a:r>
          </a:p>
          <a:p>
            <a:pPr lvl="1" algn="just"/>
            <a:r>
              <a:rPr lang="en-US" sz="2000" dirty="0">
                <a:latin typeface="Times New Roman" panose="02020603050405020304" pitchFamily="18" charset="0"/>
                <a:cs typeface="Times New Roman" panose="02020603050405020304" pitchFamily="18" charset="0"/>
              </a:rPr>
              <a:t>βj (1&lt;=j&lt;=n) is the slope or weight that specifies the factor by which </a:t>
            </a:r>
            <a:r>
              <a:rPr lang="en-US" sz="2000" dirty="0" err="1">
                <a:latin typeface="Times New Roman" panose="02020603050405020304" pitchFamily="18" charset="0"/>
                <a:cs typeface="Times New Roman" panose="02020603050405020304" pitchFamily="18" charset="0"/>
              </a:rPr>
              <a:t>Xj</a:t>
            </a:r>
            <a:r>
              <a:rPr lang="en-US" sz="2000" dirty="0">
                <a:latin typeface="Times New Roman" panose="02020603050405020304" pitchFamily="18" charset="0"/>
                <a:cs typeface="Times New Roman" panose="02020603050405020304" pitchFamily="18" charset="0"/>
              </a:rPr>
              <a:t> has an impact on Y</a:t>
            </a:r>
          </a:p>
        </p:txBody>
      </p:sp>
    </p:spTree>
    <p:extLst>
      <p:ext uri="{BB962C8B-B14F-4D97-AF65-F5344CB8AC3E}">
        <p14:creationId xmlns:p14="http://schemas.microsoft.com/office/powerpoint/2010/main" val="4103400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Polynomial Linear Regression</a:t>
            </a:r>
            <a:endParaRPr lang="en-US" altLang="en-US" sz="24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64898DFC-7531-420E-8568-A38119ABDDED}"/>
              </a:ext>
            </a:extLst>
          </p:cNvPr>
          <p:cNvSpPr>
            <a:spLocks noGrp="1"/>
          </p:cNvSpPr>
          <p:nvPr>
            <p:ph idx="1"/>
          </p:nvPr>
        </p:nvSpPr>
        <p:spPr>
          <a:xfrm>
            <a:off x="683568" y="1484784"/>
            <a:ext cx="8064896" cy="4896544"/>
          </a:xfrm>
        </p:spPr>
        <p:txBody>
          <a:bodyPr/>
          <a:lstStyle/>
          <a:p>
            <a:pPr algn="just"/>
            <a:r>
              <a:rPr lang="en-US" dirty="0">
                <a:latin typeface="Times New Roman" panose="02020603050405020304" pitchFamily="18" charset="0"/>
                <a:cs typeface="Times New Roman" panose="02020603050405020304" pitchFamily="18" charset="0"/>
              </a:rPr>
              <a:t>Polynomial Regression is a regression algorithm that models the relationship between a dependent(y) and independent variable(x) as nth degree polynomial. The Polynomial Regression equation is given below:</a:t>
            </a:r>
          </a:p>
          <a:p>
            <a:pPr marL="0" indent="0" algn="just">
              <a:buNone/>
            </a:pPr>
            <a:r>
              <a:rPr lang="en-US" dirty="0">
                <a:latin typeface="Times New Roman" panose="02020603050405020304" pitchFamily="18" charset="0"/>
                <a:cs typeface="Times New Roman" panose="02020603050405020304" pitchFamily="18" charset="0"/>
              </a:rPr>
              <a:t>                      y= b0+b1x1+ b2x12+ b2x13+...... bnx1n</a:t>
            </a:r>
          </a:p>
          <a:p>
            <a:pPr algn="just"/>
            <a:r>
              <a:rPr lang="en-US" dirty="0">
                <a:latin typeface="Times New Roman" panose="02020603050405020304" pitchFamily="18" charset="0"/>
                <a:cs typeface="Times New Roman" panose="02020603050405020304" pitchFamily="18" charset="0"/>
              </a:rPr>
              <a:t>It is also called the special case of Multiple Linear Regression in ML. Because we add some polynomial terms to the Multiple Linear regression equation to convert it into Polynomial Regression.</a:t>
            </a:r>
          </a:p>
          <a:p>
            <a:pPr algn="just"/>
            <a:r>
              <a:rPr lang="en-US" dirty="0">
                <a:latin typeface="Times New Roman" panose="02020603050405020304" pitchFamily="18" charset="0"/>
                <a:cs typeface="Times New Roman" panose="02020603050405020304" pitchFamily="18" charset="0"/>
              </a:rPr>
              <a:t>It is a linear model with some modification in order to increase the accuracy.</a:t>
            </a:r>
          </a:p>
          <a:p>
            <a:pPr algn="just"/>
            <a:r>
              <a:rPr lang="en-US" dirty="0">
                <a:latin typeface="Times New Roman" panose="02020603050405020304" pitchFamily="18" charset="0"/>
                <a:cs typeface="Times New Roman" panose="02020603050405020304" pitchFamily="18" charset="0"/>
              </a:rPr>
              <a:t>The dataset used in Polynomial regression for training is of non-linear nature.</a:t>
            </a:r>
          </a:p>
          <a:p>
            <a:pPr algn="just"/>
            <a:r>
              <a:rPr lang="en-US" dirty="0">
                <a:latin typeface="Times New Roman" panose="02020603050405020304" pitchFamily="18" charset="0"/>
                <a:cs typeface="Times New Roman" panose="02020603050405020304" pitchFamily="18" charset="0"/>
              </a:rPr>
              <a:t>It makes use of a linear regression model to fit the complicated and non-linear functions and datasets.</a:t>
            </a:r>
          </a:p>
        </p:txBody>
      </p:sp>
    </p:spTree>
    <p:extLst>
      <p:ext uri="{BB962C8B-B14F-4D97-AF65-F5344CB8AC3E}">
        <p14:creationId xmlns:p14="http://schemas.microsoft.com/office/powerpoint/2010/main" val="195809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Polynomial Linear Regression</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descr="A close up of a map&#10;&#10;Description automatically generated">
            <a:extLst>
              <a:ext uri="{FF2B5EF4-FFF2-40B4-BE49-F238E27FC236}">
                <a16:creationId xmlns:a16="http://schemas.microsoft.com/office/drawing/2014/main" id="{0E508891-1415-4EBF-875E-843DF628D3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3171" y="2022988"/>
            <a:ext cx="5837426" cy="2812024"/>
          </a:xfrm>
        </p:spPr>
      </p:pic>
    </p:spTree>
    <p:extLst>
      <p:ext uri="{BB962C8B-B14F-4D97-AF65-F5344CB8AC3E}">
        <p14:creationId xmlns:p14="http://schemas.microsoft.com/office/powerpoint/2010/main" val="1332506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Univariate Linear Regression</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DDC219-3717-474F-BC60-DC4DE8DB5118}"/>
              </a:ext>
            </a:extLst>
          </p:cNvPr>
          <p:cNvSpPr>
            <a:spLocks noGrp="1"/>
          </p:cNvSpPr>
          <p:nvPr>
            <p:ph idx="1"/>
          </p:nvPr>
        </p:nvSpPr>
        <p:spPr>
          <a:xfrm>
            <a:off x="707105" y="1386862"/>
            <a:ext cx="7990384" cy="4922458"/>
          </a:xfrm>
        </p:spPr>
        <p:txBody>
          <a:bodyPr/>
          <a:lstStyle/>
          <a:p>
            <a:pPr algn="just"/>
            <a:r>
              <a:rPr lang="en-US" dirty="0">
                <a:latin typeface="Times New Roman" panose="02020603050405020304" pitchFamily="18" charset="0"/>
                <a:cs typeface="Times New Roman" panose="02020603050405020304" pitchFamily="18" charset="0"/>
              </a:rPr>
              <a:t>Univariate linear regression focuses on determining relationship between one independent (explanatory variable) variable and one dependent variable. Regression comes handy mainly in situation where the relationship between two features is not obvious to the naked eye. For example, it could be used to study how the terrorist attacks frequency affects the economic growth of countries around the world or the role of unemployment in a country in the bankruptcy of the government</a:t>
            </a:r>
          </a:p>
          <a:p>
            <a:pPr algn="just"/>
            <a:r>
              <a:rPr lang="en-US" dirty="0">
                <a:latin typeface="Times New Roman" panose="02020603050405020304" pitchFamily="18" charset="0"/>
                <a:cs typeface="Times New Roman" panose="02020603050405020304" pitchFamily="18" charset="0"/>
              </a:rPr>
              <a:t>Univariate data is the type of data in which the result depends only on one variable. For instance, dataset of points on a line can be considered as a univariate data where abscissa can be considered as input feature and ordinate can be considered as output/result</a:t>
            </a:r>
          </a:p>
          <a:p>
            <a:r>
              <a:rPr lang="en-US" dirty="0">
                <a:latin typeface="Times New Roman" panose="02020603050405020304" pitchFamily="18" charset="0"/>
                <a:cs typeface="Times New Roman" panose="02020603050405020304" pitchFamily="18" charset="0"/>
              </a:rPr>
              <a:t>For example: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For line    Y = 2X + 3;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Input feature will be X and Y will be the result.</a:t>
            </a:r>
          </a:p>
        </p:txBody>
      </p:sp>
    </p:spTree>
    <p:extLst>
      <p:ext uri="{BB962C8B-B14F-4D97-AF65-F5344CB8AC3E}">
        <p14:creationId xmlns:p14="http://schemas.microsoft.com/office/powerpoint/2010/main" val="313835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44316" y="548680"/>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Univariate Linear Regression</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DDC219-3717-474F-BC60-DC4DE8DB5118}"/>
              </a:ext>
            </a:extLst>
          </p:cNvPr>
          <p:cNvSpPr>
            <a:spLocks noGrp="1"/>
          </p:cNvSpPr>
          <p:nvPr>
            <p:ph idx="1"/>
          </p:nvPr>
        </p:nvSpPr>
        <p:spPr>
          <a:xfrm>
            <a:off x="699628" y="1345286"/>
            <a:ext cx="7990384" cy="5036041"/>
          </a:xfrm>
        </p:spPr>
        <p:txBody>
          <a:bodyPr vert="horz"/>
          <a:lstStyle/>
          <a:p>
            <a:pPr marL="0" indent="0" algn="just">
              <a:buNone/>
            </a:pPr>
            <a:r>
              <a:rPr lang="es-ES" dirty="0">
                <a:latin typeface="Times New Roman" panose="02020603050405020304" pitchFamily="18" charset="0"/>
                <a:cs typeface="Times New Roman" panose="02020603050405020304" pitchFamily="18" charset="0"/>
              </a:rPr>
              <a:t>X	Y</a:t>
            </a:r>
          </a:p>
          <a:p>
            <a:pPr marL="0" indent="0" algn="just">
              <a:buNone/>
            </a:pPr>
            <a:r>
              <a:rPr lang="es-ES" dirty="0">
                <a:latin typeface="Times New Roman" panose="02020603050405020304" pitchFamily="18" charset="0"/>
                <a:cs typeface="Times New Roman" panose="02020603050405020304" pitchFamily="18" charset="0"/>
              </a:rPr>
              <a:t>1 	5</a:t>
            </a:r>
          </a:p>
          <a:p>
            <a:pPr marL="0" indent="0" algn="just">
              <a:buNone/>
            </a:pPr>
            <a:r>
              <a:rPr lang="es-ES" dirty="0">
                <a:latin typeface="Times New Roman" panose="02020603050405020304" pitchFamily="18" charset="0"/>
                <a:cs typeface="Times New Roman" panose="02020603050405020304" pitchFamily="18" charset="0"/>
              </a:rPr>
              <a:t>2	7</a:t>
            </a:r>
          </a:p>
          <a:p>
            <a:pPr marL="0" indent="0" algn="just">
              <a:buNone/>
            </a:pPr>
            <a:r>
              <a:rPr lang="es-ES" dirty="0">
                <a:latin typeface="Times New Roman" panose="02020603050405020304" pitchFamily="18" charset="0"/>
                <a:cs typeface="Times New Roman" panose="02020603050405020304" pitchFamily="18" charset="0"/>
              </a:rPr>
              <a:t>3	9</a:t>
            </a:r>
          </a:p>
          <a:p>
            <a:pPr marL="0" indent="0" algn="just">
              <a:buNone/>
            </a:pPr>
            <a:r>
              <a:rPr lang="es-ES" dirty="0">
                <a:latin typeface="Times New Roman" panose="02020603050405020304" pitchFamily="18" charset="0"/>
                <a:cs typeface="Times New Roman" panose="02020603050405020304" pitchFamily="18" charset="0"/>
              </a:rPr>
              <a:t>4	11</a:t>
            </a:r>
          </a:p>
          <a:p>
            <a:pPr marL="0" indent="0" algn="just">
              <a:buNone/>
            </a:pPr>
            <a:r>
              <a:rPr lang="es-ES" dirty="0">
                <a:latin typeface="Times New Roman" panose="02020603050405020304" pitchFamily="18" charset="0"/>
                <a:cs typeface="Times New Roman" panose="02020603050405020304" pitchFamily="18" charset="0"/>
              </a:rPr>
              <a:t>5	13</a:t>
            </a:r>
          </a:p>
          <a:p>
            <a:pPr marL="0" indent="0" algn="just">
              <a:buNone/>
            </a:pPr>
            <a:r>
              <a:rPr lang="en-US" dirty="0">
                <a:latin typeface="Times New Roman" panose="02020603050405020304" pitchFamily="18" charset="0"/>
                <a:cs typeface="Times New Roman" panose="02020603050405020304" pitchFamily="18" charset="0"/>
              </a:rPr>
              <a:t>For univariate linear regression, there is only one input feature vector. The line of regression will be in the form of:</a:t>
            </a:r>
          </a:p>
          <a:p>
            <a:pPr marL="0" indent="0" algn="just">
              <a:buNone/>
            </a:pPr>
            <a:r>
              <a:rPr lang="en-US" dirty="0">
                <a:latin typeface="Times New Roman" panose="02020603050405020304" pitchFamily="18" charset="0"/>
                <a:cs typeface="Times New Roman" panose="02020603050405020304" pitchFamily="18" charset="0"/>
              </a:rPr>
              <a:t>                                        Y = b0 + b1 * X</a:t>
            </a:r>
          </a:p>
          <a:p>
            <a:pPr marL="0" indent="0" algn="just">
              <a:buNone/>
            </a:pPr>
            <a:r>
              <a:rPr lang="en-US" dirty="0">
                <a:latin typeface="Times New Roman" panose="02020603050405020304" pitchFamily="18" charset="0"/>
                <a:cs typeface="Times New Roman" panose="02020603050405020304" pitchFamily="18" charset="0"/>
              </a:rPr>
              <a:t>Where,</a:t>
            </a:r>
          </a:p>
          <a:p>
            <a:pPr marL="0" indent="0" algn="just">
              <a:buNone/>
            </a:pPr>
            <a:r>
              <a:rPr lang="en-US" dirty="0">
                <a:latin typeface="Times New Roman" panose="02020603050405020304" pitchFamily="18" charset="0"/>
                <a:cs typeface="Times New Roman" panose="02020603050405020304" pitchFamily="18" charset="0"/>
              </a:rPr>
              <a:t>         b0 and b1 are the coefficients of regression.</a:t>
            </a:r>
          </a:p>
          <a:p>
            <a:pPr marL="0" indent="0" algn="just">
              <a:buNone/>
            </a:pPr>
            <a:r>
              <a:rPr lang="en-US" dirty="0">
                <a:latin typeface="Times New Roman" panose="02020603050405020304" pitchFamily="18" charset="0"/>
                <a:cs typeface="Times New Roman" panose="02020603050405020304" pitchFamily="18" charset="0"/>
              </a:rPr>
              <a:t>         Hence, it is being tried to predict regression coefficients b0 and b1 by   </a:t>
            </a:r>
          </a:p>
          <a:p>
            <a:pPr marL="0" indent="0" algn="just">
              <a:buNone/>
            </a:pPr>
            <a:r>
              <a:rPr lang="en-US" dirty="0">
                <a:latin typeface="Times New Roman" panose="02020603050405020304" pitchFamily="18" charset="0"/>
                <a:cs typeface="Times New Roman" panose="02020603050405020304" pitchFamily="18" charset="0"/>
              </a:rPr>
              <a:t>         training a model.</a:t>
            </a: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08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98228"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Regularized Linear Regression</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descr="A screenshot of a cell phone&#10;&#10;Description automatically generated">
            <a:extLst>
              <a:ext uri="{FF2B5EF4-FFF2-40B4-BE49-F238E27FC236}">
                <a16:creationId xmlns:a16="http://schemas.microsoft.com/office/drawing/2014/main" id="{1114A6D1-4DB9-47FC-BD7D-0DCE24A18F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84" y="1844824"/>
            <a:ext cx="7989887" cy="3836032"/>
          </a:xfrm>
        </p:spPr>
      </p:pic>
    </p:spTree>
    <p:extLst>
      <p:ext uri="{BB962C8B-B14F-4D97-AF65-F5344CB8AC3E}">
        <p14:creationId xmlns:p14="http://schemas.microsoft.com/office/powerpoint/2010/main" val="215249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Logistic Linear Regression</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866900"/>
            <a:ext cx="8064624" cy="4442420"/>
          </a:xfrm>
        </p:spPr>
        <p:txBody>
          <a:bodyPr/>
          <a:lstStyle/>
          <a:p>
            <a:pPr algn="just"/>
            <a:r>
              <a:rPr lang="en-US" dirty="0">
                <a:latin typeface="Times New Roman" panose="02020603050405020304" pitchFamily="18" charset="0"/>
                <a:cs typeface="Times New Roman" panose="02020603050405020304" pitchFamily="18" charset="0"/>
              </a:rPr>
              <a:t>Logistic Regression is a Machine Learning algorithm which is used for the classification problems, it is a predictive analysis algorithm and based on the concept of probability</a:t>
            </a:r>
          </a:p>
          <a:p>
            <a:pPr algn="just"/>
            <a:r>
              <a:rPr lang="en-US" dirty="0">
                <a:latin typeface="Times New Roman" panose="02020603050405020304" pitchFamily="18" charset="0"/>
                <a:cs typeface="Times New Roman" panose="02020603050405020304" pitchFamily="18" charset="0"/>
              </a:rPr>
              <a:t>Logistic regression is a classification algorithm used to assign observations to a discrete set of classes. Some of the examples of classification problems are Email spam or not spam, Online transactions Fraud or not Fraud, Tumor Malignant or Benign. Logistic regression transforms its output using the logistic sigmoid function to return a probability value</a:t>
            </a:r>
            <a:r>
              <a:rPr lang="en-US" dirty="0"/>
              <a:t>.</a:t>
            </a:r>
          </a:p>
        </p:txBody>
      </p:sp>
    </p:spTree>
    <p:extLst>
      <p:ext uri="{BB962C8B-B14F-4D97-AF65-F5344CB8AC3E}">
        <p14:creationId xmlns:p14="http://schemas.microsoft.com/office/powerpoint/2010/main" val="272050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Logistic Linear Regression</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866900"/>
            <a:ext cx="8064624" cy="4442420"/>
          </a:xfrm>
        </p:spPr>
        <p:txBody>
          <a:bodyPr/>
          <a:lstStyle/>
          <a:p>
            <a:pPr algn="just"/>
            <a:r>
              <a:rPr lang="en-US" dirty="0"/>
              <a:t>Logistic Regression is a Machine Learning algorithm which is used for the classification problems, it is a predictive analysis algorithm and based on the concept of probability</a:t>
            </a:r>
          </a:p>
          <a:p>
            <a:pPr algn="just"/>
            <a:r>
              <a:rPr lang="en-US" dirty="0"/>
              <a:t>Logistic regression is a classification algorithm used to assign observations to a discrete set of classes. Some of the examples of classification problems are Email spam or not spam, Online transactions Fraud or not Fraud, Tumor Malignant or Benign. Logistic regression transforms its output using the logistic sigmoid function to return a probability value.</a:t>
            </a:r>
          </a:p>
        </p:txBody>
      </p:sp>
      <p:pic>
        <p:nvPicPr>
          <p:cNvPr id="9" name="Picture 8" descr="A screenshot of a cell phone&#10;&#10;Description automatically generated">
            <a:extLst>
              <a:ext uri="{FF2B5EF4-FFF2-40B4-BE49-F238E27FC236}">
                <a16:creationId xmlns:a16="http://schemas.microsoft.com/office/drawing/2014/main" id="{CCD5140C-0CC8-4A2B-92FD-DE2264120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899148"/>
            <a:ext cx="8334375" cy="3686175"/>
          </a:xfrm>
          <a:prstGeom prst="rect">
            <a:avLst/>
          </a:prstGeom>
        </p:spPr>
      </p:pic>
    </p:spTree>
    <p:extLst>
      <p:ext uri="{BB962C8B-B14F-4D97-AF65-F5344CB8AC3E}">
        <p14:creationId xmlns:p14="http://schemas.microsoft.com/office/powerpoint/2010/main" val="72466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Logistic Linear Regression</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628800"/>
            <a:ext cx="8064624" cy="4442420"/>
          </a:xfrm>
        </p:spPr>
        <p:txBody>
          <a:bodyPr/>
          <a:lstStyle/>
          <a:p>
            <a:pPr algn="just"/>
            <a:r>
              <a:rPr lang="en-US" dirty="0">
                <a:latin typeface="Times New Roman" panose="02020603050405020304" pitchFamily="18" charset="0"/>
                <a:cs typeface="Times New Roman" panose="02020603050405020304" pitchFamily="18" charset="0"/>
              </a:rPr>
              <a:t>We can call a Logistic Regression a Linear Regression model but the Logistic Regression uses a more complex cost function, this cost function can be defined as the ‘Sigmoid function’ or also known as the ‘logistic function’ instead of a linear function</a:t>
            </a:r>
          </a:p>
          <a:p>
            <a:pPr algn="just"/>
            <a:r>
              <a:rPr lang="en-US" dirty="0">
                <a:latin typeface="Times New Roman" panose="02020603050405020304" pitchFamily="18" charset="0"/>
                <a:cs typeface="Times New Roman" panose="02020603050405020304" pitchFamily="18" charset="0"/>
              </a:rPr>
              <a:t>The hypothesis of logistic regression tends it to limit the cost function between 0 and 1. Therefore linear functions fail to represent it as it can have a value greater than 1 or less than 0 which is not possible as per the hypothesis of logistic regression</a:t>
            </a:r>
          </a:p>
          <a:p>
            <a:pPr algn="just"/>
            <a:endParaRPr lang="en-US" dirty="0"/>
          </a:p>
          <a:p>
            <a:pPr algn="just"/>
            <a:endParaRPr lang="en-US" dirty="0"/>
          </a:p>
          <a:p>
            <a:pPr marL="0" indent="0" algn="just">
              <a:buNone/>
            </a:pPr>
            <a:r>
              <a:rPr lang="en-US" sz="1200" dirty="0"/>
              <a:t>                                                                      </a:t>
            </a:r>
          </a:p>
          <a:p>
            <a:pPr marL="0" indent="0" algn="just">
              <a:buNone/>
            </a:pPr>
            <a:r>
              <a:rPr lang="en-US" sz="1200" dirty="0"/>
              <a:t>                                                                     </a:t>
            </a:r>
            <a:r>
              <a:rPr lang="en-US" sz="1200" dirty="0">
                <a:latin typeface="Times New Roman" panose="02020603050405020304" pitchFamily="18" charset="0"/>
                <a:cs typeface="Times New Roman" panose="02020603050405020304" pitchFamily="18" charset="0"/>
              </a:rPr>
              <a:t>Logistic regression hypothesis expectation</a:t>
            </a:r>
          </a:p>
          <a:p>
            <a:pPr algn="just"/>
            <a:endParaRPr lang="en-US" dirty="0"/>
          </a:p>
        </p:txBody>
      </p:sp>
      <p:pic>
        <p:nvPicPr>
          <p:cNvPr id="8" name="Picture 7">
            <a:extLst>
              <a:ext uri="{FF2B5EF4-FFF2-40B4-BE49-F238E27FC236}">
                <a16:creationId xmlns:a16="http://schemas.microsoft.com/office/drawing/2014/main" id="{65F1F709-D1DD-4F1F-A207-F5156EC06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962" y="4869160"/>
            <a:ext cx="2124075" cy="457200"/>
          </a:xfrm>
          <a:prstGeom prst="rect">
            <a:avLst/>
          </a:prstGeom>
        </p:spPr>
      </p:pic>
    </p:spTree>
    <p:extLst>
      <p:ext uri="{BB962C8B-B14F-4D97-AF65-F5344CB8AC3E}">
        <p14:creationId xmlns:p14="http://schemas.microsoft.com/office/powerpoint/2010/main" val="31325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Classification</a:t>
            </a:r>
            <a:endParaRPr lang="en-US" altLang="en-US" sz="24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5B1F002D-AA14-4C17-9D2F-731118475F48}"/>
              </a:ext>
            </a:extLst>
          </p:cNvPr>
          <p:cNvSpPr>
            <a:spLocks noGrp="1"/>
          </p:cNvSpPr>
          <p:nvPr>
            <p:ph idx="1"/>
          </p:nvPr>
        </p:nvSpPr>
        <p:spPr>
          <a:xfrm>
            <a:off x="685800" y="1340768"/>
            <a:ext cx="8062664" cy="4536504"/>
          </a:xfrm>
        </p:spPr>
        <p:txBody>
          <a:bodyPr/>
          <a:lstStyle/>
          <a:p>
            <a:pPr algn="just">
              <a:spcBef>
                <a:spcPct val="50000"/>
              </a:spcBef>
            </a:pPr>
            <a:r>
              <a:rPr lang="en-US" altLang="en-US" dirty="0">
                <a:latin typeface="Times New Roman" panose="02020603050405020304" pitchFamily="18" charset="0"/>
                <a:cs typeface="Times New Roman" panose="02020603050405020304" pitchFamily="18" charset="0"/>
              </a:rPr>
              <a:t>A machine learning task that deals with identifying the class to which an instance belongs </a:t>
            </a:r>
          </a:p>
          <a:p>
            <a:pPr algn="just">
              <a:spcBef>
                <a:spcPct val="50000"/>
              </a:spcBef>
            </a:pPr>
            <a:r>
              <a:rPr lang="en-US" altLang="en-US" dirty="0">
                <a:latin typeface="Times New Roman" panose="02020603050405020304" pitchFamily="18" charset="0"/>
                <a:cs typeface="Times New Roman" panose="02020603050405020304" pitchFamily="18" charset="0"/>
              </a:rPr>
              <a:t>A classifier performs classification</a:t>
            </a:r>
          </a:p>
          <a:p>
            <a:pPr algn="just">
              <a:spcBef>
                <a:spcPct val="50000"/>
              </a:spcBef>
            </a:pPr>
            <a:r>
              <a:rPr lang="en-US" altLang="en-US" dirty="0">
                <a:latin typeface="Times New Roman" panose="02020603050405020304" pitchFamily="18" charset="0"/>
                <a:cs typeface="Times New Roman" panose="02020603050405020304" pitchFamily="18" charset="0"/>
              </a:rPr>
              <a:t>Classification is an example of pattern recognition</a:t>
            </a:r>
          </a:p>
          <a:p>
            <a:pPr algn="just">
              <a:spcBef>
                <a:spcPct val="50000"/>
              </a:spcBef>
            </a:pPr>
            <a:endParaRPr lang="en-US" altLang="en-US" dirty="0"/>
          </a:p>
          <a:p>
            <a:endParaRPr lang="en-US" dirty="0"/>
          </a:p>
        </p:txBody>
      </p:sp>
      <p:sp>
        <p:nvSpPr>
          <p:cNvPr id="6" name="Rectangle 19">
            <a:extLst>
              <a:ext uri="{FF2B5EF4-FFF2-40B4-BE49-F238E27FC236}">
                <a16:creationId xmlns:a16="http://schemas.microsoft.com/office/drawing/2014/main" id="{D51244DA-3445-45CB-AB04-3A68CB6BED9D}"/>
              </a:ext>
            </a:extLst>
          </p:cNvPr>
          <p:cNvSpPr>
            <a:spLocks noChangeArrowheads="1"/>
          </p:cNvSpPr>
          <p:nvPr/>
        </p:nvSpPr>
        <p:spPr bwMode="auto">
          <a:xfrm>
            <a:off x="3563888" y="3501008"/>
            <a:ext cx="2304256" cy="18002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dirty="0">
                <a:solidFill>
                  <a:srgbClr val="990000"/>
                </a:solidFill>
              </a:rPr>
              <a:t>Classifier</a:t>
            </a:r>
          </a:p>
        </p:txBody>
      </p:sp>
      <p:sp>
        <p:nvSpPr>
          <p:cNvPr id="7" name="Line 20">
            <a:extLst>
              <a:ext uri="{FF2B5EF4-FFF2-40B4-BE49-F238E27FC236}">
                <a16:creationId xmlns:a16="http://schemas.microsoft.com/office/drawing/2014/main" id="{CAEB60CD-1F88-44DF-950D-1CC89E05E40C}"/>
              </a:ext>
            </a:extLst>
          </p:cNvPr>
          <p:cNvSpPr>
            <a:spLocks noChangeShapeType="1"/>
          </p:cNvSpPr>
          <p:nvPr/>
        </p:nvSpPr>
        <p:spPr bwMode="auto">
          <a:xfrm flipV="1">
            <a:off x="2771800" y="4437112"/>
            <a:ext cx="792088" cy="39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20">
            <a:extLst>
              <a:ext uri="{FF2B5EF4-FFF2-40B4-BE49-F238E27FC236}">
                <a16:creationId xmlns:a16="http://schemas.microsoft.com/office/drawing/2014/main" id="{BB2418E9-A725-4B9F-B96E-85164AACB5D5}"/>
              </a:ext>
            </a:extLst>
          </p:cNvPr>
          <p:cNvSpPr>
            <a:spLocks noChangeShapeType="1"/>
          </p:cNvSpPr>
          <p:nvPr/>
        </p:nvSpPr>
        <p:spPr bwMode="auto">
          <a:xfrm flipV="1">
            <a:off x="5868144" y="4365104"/>
            <a:ext cx="792088" cy="39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25">
            <a:extLst>
              <a:ext uri="{FF2B5EF4-FFF2-40B4-BE49-F238E27FC236}">
                <a16:creationId xmlns:a16="http://schemas.microsoft.com/office/drawing/2014/main" id="{11564E71-0AA1-4D0A-812A-3FD0182375E0}"/>
              </a:ext>
            </a:extLst>
          </p:cNvPr>
          <p:cNvSpPr txBox="1">
            <a:spLocks noChangeArrowheads="1"/>
          </p:cNvSpPr>
          <p:nvPr/>
        </p:nvSpPr>
        <p:spPr bwMode="auto">
          <a:xfrm>
            <a:off x="1221831" y="4725144"/>
            <a:ext cx="14383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000" b="0" dirty="0"/>
              <a:t>( </a:t>
            </a:r>
            <a:r>
              <a:rPr lang="en-US" altLang="en-US" sz="1000" b="0" dirty="0">
                <a:latin typeface="Times New Roman" panose="02020603050405020304" pitchFamily="18" charset="0"/>
                <a:cs typeface="Times New Roman" panose="02020603050405020304" pitchFamily="18" charset="0"/>
              </a:rPr>
              <a:t>Age, Marital status, </a:t>
            </a:r>
          </a:p>
          <a:p>
            <a:pPr>
              <a:spcBef>
                <a:spcPct val="50000"/>
              </a:spcBef>
            </a:pPr>
            <a:r>
              <a:rPr lang="en-US" altLang="en-US" sz="1000" b="0" dirty="0">
                <a:latin typeface="Times New Roman" panose="02020603050405020304" pitchFamily="18" charset="0"/>
                <a:cs typeface="Times New Roman" panose="02020603050405020304" pitchFamily="18" charset="0"/>
              </a:rPr>
              <a:t>Health status, Salary </a:t>
            </a:r>
            <a:r>
              <a:rPr lang="en-US" altLang="en-US" sz="1000" b="0" dirty="0"/>
              <a:t>)</a:t>
            </a:r>
          </a:p>
        </p:txBody>
      </p:sp>
      <p:sp>
        <p:nvSpPr>
          <p:cNvPr id="10" name="Text Box 22">
            <a:extLst>
              <a:ext uri="{FF2B5EF4-FFF2-40B4-BE49-F238E27FC236}">
                <a16:creationId xmlns:a16="http://schemas.microsoft.com/office/drawing/2014/main" id="{B4A4B012-D27A-4B3E-A184-0C70C7E9BA18}"/>
              </a:ext>
            </a:extLst>
          </p:cNvPr>
          <p:cNvSpPr txBox="1">
            <a:spLocks noChangeArrowheads="1"/>
          </p:cNvSpPr>
          <p:nvPr/>
        </p:nvSpPr>
        <p:spPr bwMode="auto">
          <a:xfrm>
            <a:off x="1036249" y="4248090"/>
            <a:ext cx="16561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b="0" dirty="0">
                <a:latin typeface="Times New Roman" panose="02020603050405020304" pitchFamily="18" charset="0"/>
                <a:cs typeface="Times New Roman" panose="02020603050405020304" pitchFamily="18" charset="0"/>
              </a:rPr>
              <a:t>Test instance </a:t>
            </a:r>
          </a:p>
          <a:p>
            <a:pPr algn="ctr">
              <a:spcBef>
                <a:spcPct val="50000"/>
              </a:spcBef>
            </a:pPr>
            <a:r>
              <a:rPr lang="en-US" altLang="en-US" sz="1000" b="0" dirty="0">
                <a:latin typeface="Times New Roman" panose="02020603050405020304" pitchFamily="18" charset="0"/>
                <a:cs typeface="Times New Roman" panose="02020603050405020304" pitchFamily="18" charset="0"/>
              </a:rPr>
              <a:t>   Attributes (a1, a2,… an)</a:t>
            </a:r>
          </a:p>
        </p:txBody>
      </p:sp>
      <p:sp>
        <p:nvSpPr>
          <p:cNvPr id="11" name="Text Box 26">
            <a:extLst>
              <a:ext uri="{FF2B5EF4-FFF2-40B4-BE49-F238E27FC236}">
                <a16:creationId xmlns:a16="http://schemas.microsoft.com/office/drawing/2014/main" id="{A5E1D876-9A38-49F7-8D66-217DFA32435E}"/>
              </a:ext>
            </a:extLst>
          </p:cNvPr>
          <p:cNvSpPr txBox="1">
            <a:spLocks noChangeArrowheads="1"/>
          </p:cNvSpPr>
          <p:nvPr/>
        </p:nvSpPr>
        <p:spPr bwMode="auto">
          <a:xfrm>
            <a:off x="6833805" y="4509120"/>
            <a:ext cx="14401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000" b="0" dirty="0">
                <a:latin typeface="Times New Roman" panose="02020603050405020304" pitchFamily="18" charset="0"/>
                <a:cs typeface="Times New Roman" panose="02020603050405020304" pitchFamily="18" charset="0"/>
              </a:rPr>
              <a:t>Issue Loan? {Yes, No}</a:t>
            </a:r>
          </a:p>
        </p:txBody>
      </p:sp>
      <p:sp>
        <p:nvSpPr>
          <p:cNvPr id="12" name="Text Box 32">
            <a:extLst>
              <a:ext uri="{FF2B5EF4-FFF2-40B4-BE49-F238E27FC236}">
                <a16:creationId xmlns:a16="http://schemas.microsoft.com/office/drawing/2014/main" id="{1D2866CE-6FB8-4BC5-B222-6E593EDF631E}"/>
              </a:ext>
            </a:extLst>
          </p:cNvPr>
          <p:cNvSpPr txBox="1">
            <a:spLocks noChangeArrowheads="1"/>
          </p:cNvSpPr>
          <p:nvPr/>
        </p:nvSpPr>
        <p:spPr bwMode="auto">
          <a:xfrm>
            <a:off x="6599637" y="4149080"/>
            <a:ext cx="16447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b="0" dirty="0">
                <a:latin typeface="Times New Roman" panose="02020603050405020304" pitchFamily="18" charset="0"/>
                <a:cs typeface="Times New Roman" panose="02020603050405020304" pitchFamily="18" charset="0"/>
              </a:rPr>
              <a:t>Category of document? {Politics, Movies, Biology}</a:t>
            </a:r>
          </a:p>
        </p:txBody>
      </p:sp>
    </p:spTree>
    <p:extLst>
      <p:ext uri="{BB962C8B-B14F-4D97-AF65-F5344CB8AC3E}">
        <p14:creationId xmlns:p14="http://schemas.microsoft.com/office/powerpoint/2010/main" val="35074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9" grpId="1"/>
      <p:bldP spid="10" grpId="0"/>
      <p:bldP spid="10" grpId="1"/>
      <p:bldP spid="11" grpId="0"/>
      <p:bldP spid="11" grpId="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Types of Logistic Regression</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599510" y="1268760"/>
            <a:ext cx="8064624" cy="5040560"/>
          </a:xfrm>
        </p:spPr>
        <p:txBody>
          <a:bodyPr/>
          <a:lstStyle/>
          <a:p>
            <a:pPr marL="0" indent="0" algn="just">
              <a:buNone/>
            </a:pPr>
            <a:r>
              <a:rPr lang="en-US" dirty="0">
                <a:latin typeface="Times New Roman" panose="02020603050405020304" pitchFamily="18" charset="0"/>
                <a:cs typeface="Times New Roman" panose="02020603050405020304" pitchFamily="18" charset="0"/>
              </a:rPr>
              <a:t>Binary or Binomial</a:t>
            </a:r>
          </a:p>
          <a:p>
            <a:pPr algn="just"/>
            <a:r>
              <a:rPr lang="en-US" dirty="0">
                <a:latin typeface="Times New Roman" panose="02020603050405020304" pitchFamily="18" charset="0"/>
                <a:cs typeface="Times New Roman" panose="02020603050405020304" pitchFamily="18" charset="0"/>
              </a:rPr>
              <a:t>In such a kind of classification, a dependent variable will have only two possible types either 1 and 0. For example, these variables may represent success or failure, yes or no, win or loss </a:t>
            </a:r>
            <a:r>
              <a:rPr lang="en-US" dirty="0" err="1">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Multinomial</a:t>
            </a:r>
          </a:p>
          <a:p>
            <a:pPr algn="just"/>
            <a:r>
              <a:rPr lang="en-US" dirty="0">
                <a:latin typeface="Times New Roman" panose="02020603050405020304" pitchFamily="18" charset="0"/>
                <a:cs typeface="Times New Roman" panose="02020603050405020304" pitchFamily="18" charset="0"/>
              </a:rPr>
              <a:t>In such a kind of classification, dependent variable can have 3 or more possible unordered types or the types having no quantitative significance. For example, these variables may represent “Type A” or “Type B” or “Type C”</a:t>
            </a:r>
          </a:p>
          <a:p>
            <a:pPr marL="0" indent="0" algn="just">
              <a:buNone/>
            </a:pPr>
            <a:r>
              <a:rPr lang="en-US" dirty="0">
                <a:latin typeface="Times New Roman" panose="02020603050405020304" pitchFamily="18" charset="0"/>
                <a:cs typeface="Times New Roman" panose="02020603050405020304" pitchFamily="18" charset="0"/>
              </a:rPr>
              <a:t>Ordinal</a:t>
            </a:r>
          </a:p>
          <a:p>
            <a:pPr algn="just"/>
            <a:r>
              <a:rPr lang="en-US" dirty="0">
                <a:latin typeface="Times New Roman" panose="02020603050405020304" pitchFamily="18" charset="0"/>
                <a:cs typeface="Times New Roman" panose="02020603050405020304" pitchFamily="18" charset="0"/>
              </a:rPr>
              <a:t>In such a kind of classification, dependent variable can have 3 or more possible ordered types or the types having a quantitative significance. For example, these variables may represent “poor” or “good”, “very good”, “Excellent” and each category can have the scores like 0,1,2,3</a:t>
            </a:r>
          </a:p>
          <a:p>
            <a:pPr algn="just"/>
            <a:endParaRPr lang="en-US" dirty="0"/>
          </a:p>
          <a:p>
            <a:pPr algn="just"/>
            <a:endParaRPr lang="en-US" dirty="0"/>
          </a:p>
        </p:txBody>
      </p:sp>
    </p:spTree>
    <p:extLst>
      <p:ext uri="{BB962C8B-B14F-4D97-AF65-F5344CB8AC3E}">
        <p14:creationId xmlns:p14="http://schemas.microsoft.com/office/powerpoint/2010/main" val="3440740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Logistic Regression Assumptions</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378496"/>
            <a:ext cx="8064624" cy="5040560"/>
          </a:xfrm>
        </p:spPr>
        <p:txBody>
          <a:bodyPr/>
          <a:lstStyle/>
          <a:p>
            <a:pPr algn="just"/>
            <a:r>
              <a:rPr lang="en-US" dirty="0">
                <a:latin typeface="Times New Roman" panose="02020603050405020304" pitchFamily="18" charset="0"/>
                <a:cs typeface="Times New Roman" panose="02020603050405020304" pitchFamily="18" charset="0"/>
              </a:rPr>
              <a:t>Before diving into the implementation of logistic regression, we must be aware of the following assumptions about the same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case of binary logistic regression, the target variables must be binary always and the desired outcome is represented by the factor level 1</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 should not be any multi-collinearity in the model, which means the independent variables must be independent of each other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must include meaningful variables in our model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should choose a large sample size for logistic regression</a:t>
            </a:r>
          </a:p>
        </p:txBody>
      </p:sp>
    </p:spTree>
    <p:extLst>
      <p:ext uri="{BB962C8B-B14F-4D97-AF65-F5344CB8AC3E}">
        <p14:creationId xmlns:p14="http://schemas.microsoft.com/office/powerpoint/2010/main" val="255737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Logistic Regression Models</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378496"/>
            <a:ext cx="8064624" cy="5040560"/>
          </a:xfrm>
        </p:spPr>
        <p:txBody>
          <a:bodyPr/>
          <a:lstStyle/>
          <a:p>
            <a:pPr algn="just"/>
            <a:r>
              <a:rPr lang="en-US" dirty="0">
                <a:latin typeface="Times New Roman" panose="02020603050405020304" pitchFamily="18" charset="0"/>
                <a:cs typeface="Times New Roman" panose="02020603050405020304" pitchFamily="18" charset="0"/>
              </a:rPr>
              <a:t>Binary Logistic Regression Model − The simplest form of logistic regression is binary or binomial logistic regression in which the target or dependent variable can have only 2 possible types either 1 or 0</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Multinomial Logistic Regression Model − Another useful form of logistic regression is multinomial logistic regression in which the target or dependent variable can have 3 or more possible unordered types i.e. the types having no quantitative significance</a:t>
            </a:r>
          </a:p>
        </p:txBody>
      </p:sp>
    </p:spTree>
    <p:extLst>
      <p:ext uri="{BB962C8B-B14F-4D97-AF65-F5344CB8AC3E}">
        <p14:creationId xmlns:p14="http://schemas.microsoft.com/office/powerpoint/2010/main" val="299121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Perceptron</a:t>
            </a:r>
            <a:endParaRPr lang="en-US" altLang="en-US" sz="24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B173BF5-CF8D-4124-80C9-D69868076FCC}"/>
              </a:ext>
            </a:extLst>
          </p:cNvPr>
          <p:cNvSpPr>
            <a:spLocks noGrp="1"/>
          </p:cNvSpPr>
          <p:nvPr>
            <p:ph idx="1"/>
          </p:nvPr>
        </p:nvSpPr>
        <p:spPr>
          <a:xfrm>
            <a:off x="611560" y="1378496"/>
            <a:ext cx="8064624" cy="5040560"/>
          </a:xfrm>
        </p:spPr>
        <p:txBody>
          <a:bodyPr/>
          <a:lstStyle/>
          <a:p>
            <a:pPr algn="just"/>
            <a:r>
              <a:rPr lang="en-US" dirty="0">
                <a:latin typeface="Times New Roman" panose="02020603050405020304" pitchFamily="18" charset="0"/>
                <a:cs typeface="Times New Roman" panose="02020603050405020304" pitchFamily="18" charset="0"/>
              </a:rPr>
              <a:t>Also known as Layered Feed-Forward Networks</a:t>
            </a:r>
          </a:p>
          <a:p>
            <a:pPr algn="just"/>
            <a:r>
              <a:rPr lang="en-US" dirty="0">
                <a:latin typeface="Times New Roman" panose="02020603050405020304" pitchFamily="18" charset="0"/>
                <a:cs typeface="Times New Roman" panose="02020603050405020304" pitchFamily="18" charset="0"/>
              </a:rPr>
              <a:t> The only efficient learning element at that time was for single-layered networks</a:t>
            </a:r>
          </a:p>
          <a:p>
            <a:pPr algn="just"/>
            <a:r>
              <a:rPr lang="en-US" dirty="0">
                <a:latin typeface="Times New Roman" panose="02020603050405020304" pitchFamily="18" charset="0"/>
                <a:cs typeface="Times New Roman" panose="02020603050405020304" pitchFamily="18" charset="0"/>
              </a:rPr>
              <a:t>Today, used as a synonym for a single-layer, feed-forward network</a:t>
            </a:r>
          </a:p>
        </p:txBody>
      </p:sp>
    </p:spTree>
    <p:extLst>
      <p:ext uri="{BB962C8B-B14F-4D97-AF65-F5344CB8AC3E}">
        <p14:creationId xmlns:p14="http://schemas.microsoft.com/office/powerpoint/2010/main" val="2140497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t>Perceptron</a:t>
            </a:r>
            <a:endParaRPr lang="en-US" altLang="en-US" sz="2400" dirty="0">
              <a:latin typeface="Times New Roman" panose="02020603050405020304" pitchFamily="18" charset="0"/>
              <a:cs typeface="Times New Roman" panose="02020603050405020304" pitchFamily="18" charset="0"/>
            </a:endParaRPr>
          </a:p>
        </p:txBody>
      </p:sp>
      <p:pic>
        <p:nvPicPr>
          <p:cNvPr id="4" name="Picture 4" descr="19_8">
            <a:extLst>
              <a:ext uri="{FF2B5EF4-FFF2-40B4-BE49-F238E27FC236}">
                <a16:creationId xmlns:a16="http://schemas.microsoft.com/office/drawing/2014/main" id="{4AEE9341-D4BA-4F9E-8EF5-AE47ADBA3841}"/>
              </a:ext>
            </a:extLst>
          </p:cNvPr>
          <p:cNvPicPr>
            <a:picLocks noGrp="1" noChangeAspect="1" noChangeArrowheads="1"/>
          </p:cNvPicPr>
          <p:nvPr>
            <p:ph idx="1"/>
          </p:nvPr>
        </p:nvPicPr>
        <p:blipFill>
          <a:blip r:embed="rId3">
            <a:lum contrast="24000"/>
            <a:extLst>
              <a:ext uri="{28A0092B-C50C-407E-A947-70E740481C1C}">
                <a14:useLocalDpi xmlns:a14="http://schemas.microsoft.com/office/drawing/2010/main" val="0"/>
              </a:ext>
            </a:extLst>
          </a:blip>
          <a:srcRect l="9149" t="3844" r="9149" b="8968"/>
          <a:stretch>
            <a:fillRect/>
          </a:stretch>
        </p:blipFill>
        <p:spPr bwMode="auto">
          <a:xfrm>
            <a:off x="1336379" y="1377950"/>
            <a:ext cx="6614117"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18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Perceptron</a:t>
            </a:r>
            <a:endParaRPr lang="en-US" altLang="en-US" sz="2400" dirty="0">
              <a:latin typeface="Times New Roman" panose="02020603050405020304" pitchFamily="18" charset="0"/>
              <a:cs typeface="Times New Roman" panose="02020603050405020304" pitchFamily="18" charset="0"/>
            </a:endParaRPr>
          </a:p>
        </p:txBody>
      </p:sp>
      <p:pic>
        <p:nvPicPr>
          <p:cNvPr id="5" name="Picture 3">
            <a:extLst>
              <a:ext uri="{FF2B5EF4-FFF2-40B4-BE49-F238E27FC236}">
                <a16:creationId xmlns:a16="http://schemas.microsoft.com/office/drawing/2014/main" id="{CFA994C1-3D48-4D14-B4A2-398A700817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7041" t="37025" r="15543" b="42876"/>
          <a:stretch>
            <a:fillRect/>
          </a:stretch>
        </p:blipFill>
        <p:spPr>
          <a:xfrm>
            <a:off x="1547664" y="2202994"/>
            <a:ext cx="6141593" cy="2452011"/>
          </a:xfrm>
          <a:noFill/>
        </p:spPr>
      </p:pic>
    </p:spTree>
    <p:extLst>
      <p:ext uri="{BB962C8B-B14F-4D97-AF65-F5344CB8AC3E}">
        <p14:creationId xmlns:p14="http://schemas.microsoft.com/office/powerpoint/2010/main" val="408010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Perceptron Learning Rule</a:t>
            </a:r>
            <a:endParaRPr lang="en-US" altLang="en-US"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A815A76-A43C-4BB0-BE29-CADA147473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883" y="1649874"/>
            <a:ext cx="7338696" cy="3993226"/>
          </a:xfrm>
        </p:spPr>
      </p:pic>
    </p:spTree>
    <p:extLst>
      <p:ext uri="{BB962C8B-B14F-4D97-AF65-F5344CB8AC3E}">
        <p14:creationId xmlns:p14="http://schemas.microsoft.com/office/powerpoint/2010/main" val="271455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Perceptron Learning Rule</a:t>
            </a:r>
            <a:endParaRPr lang="en-US" altLang="en-US" sz="2400" dirty="0">
              <a:latin typeface="Times New Roman" panose="02020603050405020304" pitchFamily="18" charset="0"/>
              <a:cs typeface="Times New Roman" panose="02020603050405020304" pitchFamily="18" charset="0"/>
            </a:endParaRPr>
          </a:p>
        </p:txBody>
      </p:sp>
      <p:pic>
        <p:nvPicPr>
          <p:cNvPr id="5" name="Content Placeholder 4" descr="A screenshot of a cell phone&#10;&#10;Description automatically generated">
            <a:extLst>
              <a:ext uri="{FF2B5EF4-FFF2-40B4-BE49-F238E27FC236}">
                <a16:creationId xmlns:a16="http://schemas.microsoft.com/office/drawing/2014/main" id="{C0B1609C-F00A-4DBB-8716-54489A0347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829789"/>
            <a:ext cx="6768752" cy="3198421"/>
          </a:xfrm>
        </p:spPr>
      </p:pic>
    </p:spTree>
    <p:extLst>
      <p:ext uri="{BB962C8B-B14F-4D97-AF65-F5344CB8AC3E}">
        <p14:creationId xmlns:p14="http://schemas.microsoft.com/office/powerpoint/2010/main" val="126132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Delta Learning Rule</a:t>
            </a:r>
            <a:endParaRPr lang="en-US" altLang="en-US" sz="2400" dirty="0">
              <a:latin typeface="Times New Roman" panose="02020603050405020304" pitchFamily="18" charset="0"/>
              <a:cs typeface="Times New Roman" panose="02020603050405020304" pitchFamily="18" charset="0"/>
            </a:endParaRPr>
          </a:p>
        </p:txBody>
      </p:sp>
      <p:pic>
        <p:nvPicPr>
          <p:cNvPr id="6" name="Content Placeholder 5" descr="A screenshot of a cell phone&#10;&#10;Description automatically generated">
            <a:extLst>
              <a:ext uri="{FF2B5EF4-FFF2-40B4-BE49-F238E27FC236}">
                <a16:creationId xmlns:a16="http://schemas.microsoft.com/office/drawing/2014/main" id="{290CCADF-85E7-439E-A84B-DFBF4E0F3A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916832"/>
            <a:ext cx="6911683" cy="3816424"/>
          </a:xfrm>
        </p:spPr>
      </p:pic>
    </p:spTree>
    <p:extLst>
      <p:ext uri="{BB962C8B-B14F-4D97-AF65-F5344CB8AC3E}">
        <p14:creationId xmlns:p14="http://schemas.microsoft.com/office/powerpoint/2010/main" val="2221318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Program for Delta Learning Rule</a:t>
            </a:r>
            <a:endParaRPr lang="en-US" altLang="en-US" sz="2400" dirty="0">
              <a:latin typeface="Times New Roman" panose="02020603050405020304" pitchFamily="18" charset="0"/>
              <a:cs typeface="Times New Roman" panose="02020603050405020304" pitchFamily="18" charset="0"/>
            </a:endParaRPr>
          </a:p>
        </p:txBody>
      </p:sp>
      <p:pic>
        <p:nvPicPr>
          <p:cNvPr id="5" name="Content Placeholder 4" descr="A screenshot of a cell phone&#10;&#10;Description automatically generated">
            <a:extLst>
              <a:ext uri="{FF2B5EF4-FFF2-40B4-BE49-F238E27FC236}">
                <a16:creationId xmlns:a16="http://schemas.microsoft.com/office/drawing/2014/main" id="{46A9EF03-2897-45D0-B342-D139E421B6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6882" y="1844824"/>
            <a:ext cx="7290003" cy="3738464"/>
          </a:xfrm>
        </p:spPr>
      </p:pic>
    </p:spTree>
    <p:extLst>
      <p:ext uri="{BB962C8B-B14F-4D97-AF65-F5344CB8AC3E}">
        <p14:creationId xmlns:p14="http://schemas.microsoft.com/office/powerpoint/2010/main" val="63096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Linear Classification</a:t>
            </a:r>
            <a:endParaRPr lang="en-US" altLang="en-US" sz="24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5B1F002D-AA14-4C17-9D2F-731118475F48}"/>
              </a:ext>
            </a:extLst>
          </p:cNvPr>
          <p:cNvSpPr>
            <a:spLocks noGrp="1"/>
          </p:cNvSpPr>
          <p:nvPr>
            <p:ph idx="1"/>
          </p:nvPr>
        </p:nvSpPr>
        <p:spPr>
          <a:xfrm>
            <a:off x="685800" y="1340768"/>
            <a:ext cx="7990384" cy="4320480"/>
          </a:xfrm>
        </p:spPr>
        <p:txBody>
          <a:bodyPr/>
          <a:lstStyle/>
          <a:p>
            <a:pPr algn="just"/>
            <a:r>
              <a:rPr lang="en-US" dirty="0">
                <a:latin typeface="Times New Roman" panose="02020603050405020304" pitchFamily="18" charset="0"/>
                <a:cs typeface="Times New Roman" panose="02020603050405020304" pitchFamily="18" charset="0"/>
              </a:rPr>
              <a:t>A classification algorithm (Classifier) that makes its classification based on a linear predictor function combining a set of weights with the feature vector</a:t>
            </a:r>
          </a:p>
        </p:txBody>
      </p:sp>
      <p:pic>
        <p:nvPicPr>
          <p:cNvPr id="4" name="Picture 3" descr="A picture containing clock, food&#10;&#10;Description automatically generated">
            <a:extLst>
              <a:ext uri="{FF2B5EF4-FFF2-40B4-BE49-F238E27FC236}">
                <a16:creationId xmlns:a16="http://schemas.microsoft.com/office/drawing/2014/main" id="{BC1C5861-691A-4CCA-9AAA-D95E5C83C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72" y="3441032"/>
            <a:ext cx="5989839" cy="1798476"/>
          </a:xfrm>
          <a:prstGeom prst="rect">
            <a:avLst/>
          </a:prstGeom>
        </p:spPr>
      </p:pic>
    </p:spTree>
    <p:extLst>
      <p:ext uri="{BB962C8B-B14F-4D97-AF65-F5344CB8AC3E}">
        <p14:creationId xmlns:p14="http://schemas.microsoft.com/office/powerpoint/2010/main" val="2580378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Adjusting Perceptron Weights</a:t>
            </a:r>
            <a:endParaRPr lang="en-US" alt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6ACB812-5484-4F8C-BF79-58D256B745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0964" y="1772816"/>
            <a:ext cx="6381839" cy="3888432"/>
          </a:xfrm>
        </p:spPr>
      </p:pic>
    </p:spTree>
    <p:extLst>
      <p:ext uri="{BB962C8B-B14F-4D97-AF65-F5344CB8AC3E}">
        <p14:creationId xmlns:p14="http://schemas.microsoft.com/office/powerpoint/2010/main" val="126305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Perceptron Convergence Theorem</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2A4F3B-6761-431C-A0BD-50E0484412A3}"/>
              </a:ext>
            </a:extLst>
          </p:cNvPr>
          <p:cNvSpPr>
            <a:spLocks noGrp="1"/>
          </p:cNvSpPr>
          <p:nvPr>
            <p:ph idx="1"/>
          </p:nvPr>
        </p:nvSpPr>
        <p:spPr>
          <a:xfrm>
            <a:off x="683568" y="1866900"/>
            <a:ext cx="7992616" cy="4154388"/>
          </a:xfrm>
        </p:spPr>
        <p:txBody>
          <a:bodyPr/>
          <a:lstStyle/>
          <a:p>
            <a:pPr algn="just"/>
            <a:r>
              <a:rPr lang="en-US" dirty="0">
                <a:latin typeface="Times New Roman" panose="02020603050405020304" pitchFamily="18" charset="0"/>
                <a:cs typeface="Times New Roman" panose="02020603050405020304" pitchFamily="18" charset="0"/>
              </a:rPr>
              <a:t>If a set of &lt;input, output&gt; pairs are learnable (representable), the delta rule will find the necessary weights</a:t>
            </a:r>
          </a:p>
          <a:p>
            <a:pPr marL="0" indent="0" algn="just">
              <a:buNone/>
            </a:pPr>
            <a:r>
              <a:rPr lang="en-US" dirty="0">
                <a:latin typeface="Times New Roman" panose="02020603050405020304" pitchFamily="18" charset="0"/>
                <a:cs typeface="Times New Roman" panose="02020603050405020304" pitchFamily="18" charset="0"/>
              </a:rPr>
              <a:t>           -in a finite number of steps</a:t>
            </a:r>
          </a:p>
          <a:p>
            <a:pPr marL="0" indent="0" algn="just">
              <a:buNone/>
            </a:pPr>
            <a:r>
              <a:rPr lang="en-US" dirty="0">
                <a:latin typeface="Times New Roman" panose="02020603050405020304" pitchFamily="18" charset="0"/>
                <a:cs typeface="Times New Roman" panose="02020603050405020304" pitchFamily="18" charset="0"/>
              </a:rPr>
              <a:t>           -independent of initial weights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However, a single layer perceptron can only learn linearly separable concepts</a:t>
            </a:r>
          </a:p>
          <a:p>
            <a:pPr marL="0" indent="0" algn="just">
              <a:buNone/>
            </a:pPr>
            <a:r>
              <a:rPr lang="en-US" dirty="0">
                <a:latin typeface="Times New Roman" panose="02020603050405020304" pitchFamily="18" charset="0"/>
                <a:cs typeface="Times New Roman" panose="02020603050405020304" pitchFamily="18" charset="0"/>
              </a:rPr>
              <a:t>           -it works </a:t>
            </a:r>
            <a:r>
              <a:rPr lang="en-US" dirty="0" err="1">
                <a:latin typeface="Times New Roman" panose="02020603050405020304" pitchFamily="18" charset="0"/>
                <a:cs typeface="Times New Roman" panose="02020603050405020304" pitchFamily="18" charset="0"/>
              </a:rPr>
              <a:t>iff</a:t>
            </a:r>
            <a:r>
              <a:rPr lang="en-US" dirty="0">
                <a:latin typeface="Times New Roman" panose="02020603050405020304" pitchFamily="18" charset="0"/>
                <a:cs typeface="Times New Roman" panose="02020603050405020304" pitchFamily="18" charset="0"/>
              </a:rPr>
              <a:t> gradient descent works</a:t>
            </a:r>
          </a:p>
          <a:p>
            <a:endParaRPr lang="en-US" dirty="0"/>
          </a:p>
        </p:txBody>
      </p:sp>
    </p:spTree>
    <p:extLst>
      <p:ext uri="{BB962C8B-B14F-4D97-AF65-F5344CB8AC3E}">
        <p14:creationId xmlns:p14="http://schemas.microsoft.com/office/powerpoint/2010/main" val="158422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Program for Perceptron Learning</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descr="A picture containing bird&#10;&#10;Description automatically generated">
            <a:extLst>
              <a:ext uri="{FF2B5EF4-FFF2-40B4-BE49-F238E27FC236}">
                <a16:creationId xmlns:a16="http://schemas.microsoft.com/office/drawing/2014/main" id="{0295BF0E-8BCE-4D11-8A19-B4F49AC7E3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036" y="1844824"/>
            <a:ext cx="7848600" cy="3995780"/>
          </a:xfrm>
        </p:spPr>
      </p:pic>
    </p:spTree>
    <p:extLst>
      <p:ext uri="{BB962C8B-B14F-4D97-AF65-F5344CB8AC3E}">
        <p14:creationId xmlns:p14="http://schemas.microsoft.com/office/powerpoint/2010/main" val="2632956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Multilayer Perceptron</a:t>
            </a:r>
            <a:endParaRPr lang="en-US" altLang="en-US" sz="2400" dirty="0">
              <a:latin typeface="Times New Roman" panose="02020603050405020304" pitchFamily="18" charset="0"/>
              <a:cs typeface="Times New Roman" panose="02020603050405020304" pitchFamily="18" charset="0"/>
            </a:endParaRPr>
          </a:p>
        </p:txBody>
      </p:sp>
      <p:pic>
        <p:nvPicPr>
          <p:cNvPr id="6" name="Content Placeholder 5" descr="A close up of a sign&#10;&#10;Description automatically generated">
            <a:extLst>
              <a:ext uri="{FF2B5EF4-FFF2-40B4-BE49-F238E27FC236}">
                <a16:creationId xmlns:a16="http://schemas.microsoft.com/office/drawing/2014/main" id="{2A41A7AA-4249-4CE3-9F01-1C3AFBEBD8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7299" y="1844824"/>
            <a:ext cx="7118511" cy="3144009"/>
          </a:xfrm>
        </p:spPr>
      </p:pic>
    </p:spTree>
    <p:extLst>
      <p:ext uri="{BB962C8B-B14F-4D97-AF65-F5344CB8AC3E}">
        <p14:creationId xmlns:p14="http://schemas.microsoft.com/office/powerpoint/2010/main" val="1474274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Multilayer Neural Networks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2A4F3B-6761-431C-A0BD-50E0484412A3}"/>
              </a:ext>
            </a:extLst>
          </p:cNvPr>
          <p:cNvSpPr>
            <a:spLocks noGrp="1"/>
          </p:cNvSpPr>
          <p:nvPr>
            <p:ph idx="1"/>
          </p:nvPr>
        </p:nvSpPr>
        <p:spPr>
          <a:xfrm>
            <a:off x="683568" y="1484784"/>
            <a:ext cx="7992616" cy="4824536"/>
          </a:xfrm>
        </p:spPr>
        <p:txBody>
          <a:bodyPr/>
          <a:lstStyle/>
          <a:p>
            <a:pPr algn="just"/>
            <a:r>
              <a:rPr lang="en-US" dirty="0">
                <a:latin typeface="Times New Roman" panose="02020603050405020304" pitchFamily="18" charset="0"/>
                <a:cs typeface="Times New Roman" panose="02020603050405020304" pitchFamily="18" charset="0"/>
              </a:rPr>
              <a:t>Identifying the appropriate nonlinear functions to be used can be difficult and incredibly expensive</a:t>
            </a:r>
          </a:p>
          <a:p>
            <a:pPr algn="just"/>
            <a:r>
              <a:rPr lang="en-US" dirty="0">
                <a:latin typeface="Times New Roman" panose="02020603050405020304" pitchFamily="18" charset="0"/>
                <a:cs typeface="Times New Roman" panose="02020603050405020304" pitchFamily="18" charset="0"/>
              </a:rPr>
              <a:t>We need a way to learn the non-linearity at the same time as the linear discriminant</a:t>
            </a:r>
          </a:p>
          <a:p>
            <a:pPr algn="just"/>
            <a:r>
              <a:rPr lang="en-US" dirty="0">
                <a:latin typeface="Times New Roman" panose="02020603050405020304" pitchFamily="18" charset="0"/>
                <a:cs typeface="Times New Roman" panose="02020603050405020304" pitchFamily="18" charset="0"/>
              </a:rPr>
              <a:t>Multilayer Neural Networks, in principle, do exactly this in order to provide the optimal solution to arbitrary classification problems</a:t>
            </a:r>
          </a:p>
          <a:p>
            <a:pPr algn="just"/>
            <a:r>
              <a:rPr lang="en-US" dirty="0">
                <a:latin typeface="Times New Roman" panose="02020603050405020304" pitchFamily="18" charset="0"/>
                <a:cs typeface="Times New Roman" panose="02020603050405020304" pitchFamily="18" charset="0"/>
              </a:rPr>
              <a:t>Multilayer Neural Networks implement linear discriminants in a space where the inputs have been mapped non-linearly</a:t>
            </a:r>
          </a:p>
          <a:p>
            <a:pPr algn="just"/>
            <a:r>
              <a:rPr lang="en-US" dirty="0">
                <a:latin typeface="Times New Roman" panose="02020603050405020304" pitchFamily="18" charset="0"/>
                <a:cs typeface="Times New Roman" panose="02020603050405020304" pitchFamily="18" charset="0"/>
              </a:rPr>
              <a:t>The form of the non-linearity can be learned from simple algorithms on training data</a:t>
            </a:r>
          </a:p>
          <a:p>
            <a:pPr algn="just"/>
            <a:r>
              <a:rPr lang="en-US" dirty="0">
                <a:latin typeface="Times New Roman" panose="02020603050405020304" pitchFamily="18" charset="0"/>
                <a:cs typeface="Times New Roman" panose="02020603050405020304" pitchFamily="18" charset="0"/>
              </a:rPr>
              <a:t>Note that neural networks require continuous functions to allow for gradient descent </a:t>
            </a:r>
          </a:p>
        </p:txBody>
      </p:sp>
    </p:spTree>
    <p:extLst>
      <p:ext uri="{BB962C8B-B14F-4D97-AF65-F5344CB8AC3E}">
        <p14:creationId xmlns:p14="http://schemas.microsoft.com/office/powerpoint/2010/main" val="163111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Multilayer Neural Networks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2A4F3B-6761-431C-A0BD-50E0484412A3}"/>
              </a:ext>
            </a:extLst>
          </p:cNvPr>
          <p:cNvSpPr>
            <a:spLocks noGrp="1"/>
          </p:cNvSpPr>
          <p:nvPr>
            <p:ph idx="1"/>
          </p:nvPr>
        </p:nvSpPr>
        <p:spPr>
          <a:xfrm>
            <a:off x="683568" y="1484784"/>
            <a:ext cx="7992616" cy="4824536"/>
          </a:xfrm>
        </p:spPr>
        <p:txBody>
          <a:bodyPr/>
          <a:lstStyle/>
          <a:p>
            <a:pPr algn="just"/>
            <a:r>
              <a:rPr lang="en-US" dirty="0">
                <a:latin typeface="Times New Roman" panose="02020603050405020304" pitchFamily="18" charset="0"/>
                <a:cs typeface="Times New Roman" panose="02020603050405020304" pitchFamily="18" charset="0"/>
              </a:rPr>
              <a:t>Training multilayer neural networks can involve a number of different algorithms, but the most popular is the back propagation algorithm or generalized delta rule</a:t>
            </a:r>
          </a:p>
          <a:p>
            <a:pPr algn="just"/>
            <a:r>
              <a:rPr lang="en-US" dirty="0">
                <a:latin typeface="Times New Roman" panose="02020603050405020304" pitchFamily="18" charset="0"/>
                <a:cs typeface="Times New Roman" panose="02020603050405020304" pitchFamily="18" charset="0"/>
              </a:rPr>
              <a:t>Back propagation is a natural extension of the LMS algorithm</a:t>
            </a:r>
          </a:p>
          <a:p>
            <a:pPr algn="just"/>
            <a:r>
              <a:rPr lang="en-US" dirty="0">
                <a:latin typeface="Times New Roman" panose="02020603050405020304" pitchFamily="18" charset="0"/>
                <a:cs typeface="Times New Roman" panose="02020603050405020304" pitchFamily="18" charset="0"/>
              </a:rPr>
              <a:t>The back propagation method is simple for models of arbitrary complexity</a:t>
            </a:r>
          </a:p>
          <a:p>
            <a:pPr algn="just"/>
            <a:r>
              <a:rPr lang="en-US" dirty="0">
                <a:latin typeface="Times New Roman" panose="02020603050405020304" pitchFamily="18" charset="0"/>
                <a:cs typeface="Times New Roman" panose="02020603050405020304" pitchFamily="18" charset="0"/>
              </a:rPr>
              <a:t>This makes the method very flexible</a:t>
            </a:r>
          </a:p>
          <a:p>
            <a:pPr algn="just"/>
            <a:r>
              <a:rPr lang="en-US" dirty="0">
                <a:latin typeface="Times New Roman" panose="02020603050405020304" pitchFamily="18" charset="0"/>
                <a:cs typeface="Times New Roman" panose="02020603050405020304" pitchFamily="18" charset="0"/>
              </a:rPr>
              <a:t>One of the largest difficulties with developing neural networks is regularization, or adjusting the complexity of the network</a:t>
            </a:r>
          </a:p>
          <a:p>
            <a:pPr algn="just"/>
            <a:r>
              <a:rPr lang="en-US" dirty="0">
                <a:latin typeface="Times New Roman" panose="02020603050405020304" pitchFamily="18" charset="0"/>
                <a:cs typeface="Times New Roman" panose="02020603050405020304" pitchFamily="18" charset="0"/>
              </a:rPr>
              <a:t>Too many parameters = poor generalization</a:t>
            </a:r>
          </a:p>
          <a:p>
            <a:pPr algn="just"/>
            <a:r>
              <a:rPr lang="en-US" dirty="0">
                <a:latin typeface="Times New Roman" panose="02020603050405020304" pitchFamily="18" charset="0"/>
                <a:cs typeface="Times New Roman" panose="02020603050405020304" pitchFamily="18" charset="0"/>
              </a:rPr>
              <a:t>Too few parameters = poor learning </a:t>
            </a:r>
          </a:p>
        </p:txBody>
      </p:sp>
    </p:spTree>
    <p:extLst>
      <p:ext uri="{BB962C8B-B14F-4D97-AF65-F5344CB8AC3E}">
        <p14:creationId xmlns:p14="http://schemas.microsoft.com/office/powerpoint/2010/main" val="1766152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Learning in Multilayer Neural Networks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2A4F3B-6761-431C-A0BD-50E0484412A3}"/>
              </a:ext>
            </a:extLst>
          </p:cNvPr>
          <p:cNvSpPr>
            <a:spLocks noGrp="1"/>
          </p:cNvSpPr>
          <p:nvPr>
            <p:ph idx="1"/>
          </p:nvPr>
        </p:nvSpPr>
        <p:spPr>
          <a:xfrm>
            <a:off x="683568" y="1484784"/>
            <a:ext cx="7992616" cy="4824536"/>
          </a:xfrm>
        </p:spPr>
        <p:txBody>
          <a:bodyPr/>
          <a:lstStyle/>
          <a:p>
            <a:pPr algn="just"/>
            <a:r>
              <a:rPr lang="en-US" dirty="0">
                <a:latin typeface="Times New Roman" panose="02020603050405020304" pitchFamily="18" charset="0"/>
                <a:cs typeface="Times New Roman" panose="02020603050405020304" pitchFamily="18" charset="0"/>
              </a:rPr>
              <a:t>Learning consists of searching through the space of all possible matrices of weight values for a combination of weights that satisfies a database of positive and negative examples (multi-class as well as regression problems are possible)</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Note that a Neural Network model with a set of adjustable weights defines a restricted hypothesis space corresponding to a family of functions. The size of this hypothesis space can be increased or decreased by increasing or decreasing the number of hidden units present in the network</a:t>
            </a:r>
          </a:p>
          <a:p>
            <a:pPr marL="0" indent="0" algn="just">
              <a:buNone/>
            </a:pPr>
            <a:endParaRPr lang="en-US" dirty="0"/>
          </a:p>
        </p:txBody>
      </p:sp>
    </p:spTree>
    <p:extLst>
      <p:ext uri="{BB962C8B-B14F-4D97-AF65-F5344CB8AC3E}">
        <p14:creationId xmlns:p14="http://schemas.microsoft.com/office/powerpoint/2010/main" val="347704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Multilayer Neural Network Representation</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8881B7A-90C7-4EBB-BFAB-C5E811E0CC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9188" y="1865613"/>
            <a:ext cx="7201524" cy="4061812"/>
          </a:xfrm>
        </p:spPr>
      </p:pic>
    </p:spTree>
    <p:extLst>
      <p:ext uri="{BB962C8B-B14F-4D97-AF65-F5344CB8AC3E}">
        <p14:creationId xmlns:p14="http://schemas.microsoft.com/office/powerpoint/2010/main" val="349047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How a Multi-Layer Neural Network Works?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2A4F3B-6761-431C-A0BD-50E0484412A3}"/>
              </a:ext>
            </a:extLst>
          </p:cNvPr>
          <p:cNvSpPr>
            <a:spLocks noGrp="1"/>
          </p:cNvSpPr>
          <p:nvPr>
            <p:ph idx="1"/>
          </p:nvPr>
        </p:nvSpPr>
        <p:spPr>
          <a:xfrm>
            <a:off x="683568" y="1484784"/>
            <a:ext cx="7992616" cy="4824536"/>
          </a:xfrm>
        </p:spPr>
        <p:txBody>
          <a:bodyPr/>
          <a:lstStyle/>
          <a:p>
            <a:pPr algn="just"/>
            <a:r>
              <a:rPr lang="en-US" dirty="0">
                <a:latin typeface="Times New Roman" panose="02020603050405020304" pitchFamily="18" charset="0"/>
                <a:cs typeface="Times New Roman" panose="02020603050405020304" pitchFamily="18" charset="0"/>
              </a:rPr>
              <a:t>The inputs to the network correspond to the attributes measured for each training tuple </a:t>
            </a:r>
          </a:p>
          <a:p>
            <a:pPr algn="just"/>
            <a:r>
              <a:rPr lang="en-US" dirty="0">
                <a:latin typeface="Times New Roman" panose="02020603050405020304" pitchFamily="18" charset="0"/>
                <a:cs typeface="Times New Roman" panose="02020603050405020304" pitchFamily="18" charset="0"/>
              </a:rPr>
              <a:t>Inputs are fed simultaneously into the units making up the input layer</a:t>
            </a:r>
          </a:p>
          <a:p>
            <a:pPr algn="just"/>
            <a:r>
              <a:rPr lang="en-US" dirty="0">
                <a:latin typeface="Times New Roman" panose="02020603050405020304" pitchFamily="18" charset="0"/>
                <a:cs typeface="Times New Roman" panose="02020603050405020304" pitchFamily="18" charset="0"/>
              </a:rPr>
              <a:t>They are then weighted and fed simultaneously to a hidden layer</a:t>
            </a:r>
          </a:p>
          <a:p>
            <a:pPr algn="just"/>
            <a:r>
              <a:rPr lang="en-US" dirty="0">
                <a:latin typeface="Times New Roman" panose="02020603050405020304" pitchFamily="18" charset="0"/>
                <a:cs typeface="Times New Roman" panose="02020603050405020304" pitchFamily="18" charset="0"/>
              </a:rPr>
              <a:t>The number of hidden layers is arbitrary, although usually only one </a:t>
            </a:r>
          </a:p>
          <a:p>
            <a:pPr algn="just"/>
            <a:r>
              <a:rPr lang="en-US" dirty="0">
                <a:latin typeface="Times New Roman" panose="02020603050405020304" pitchFamily="18" charset="0"/>
                <a:cs typeface="Times New Roman" panose="02020603050405020304" pitchFamily="18" charset="0"/>
              </a:rPr>
              <a:t>The weighted outputs of the last hidden layer are input to units making up the output layer, which emits the network's prediction</a:t>
            </a:r>
          </a:p>
          <a:p>
            <a:pPr algn="just"/>
            <a:r>
              <a:rPr lang="en-US" dirty="0">
                <a:latin typeface="Times New Roman" panose="02020603050405020304" pitchFamily="18" charset="0"/>
                <a:cs typeface="Times New Roman" panose="02020603050405020304" pitchFamily="18" charset="0"/>
              </a:rPr>
              <a:t>The network is feed-forward in that none of the weights cycles back to an input unit or to an output unit of a previous layer</a:t>
            </a:r>
          </a:p>
          <a:p>
            <a:pPr algn="just"/>
            <a:r>
              <a:rPr lang="en-US" dirty="0">
                <a:latin typeface="Times New Roman" panose="02020603050405020304" pitchFamily="18" charset="0"/>
                <a:cs typeface="Times New Roman" panose="02020603050405020304" pitchFamily="18" charset="0"/>
              </a:rPr>
              <a:t>From a statistical point of view, networks perform nonlinear regression: Given enough hidden units and enough training samples, they can closely approximate any function</a:t>
            </a:r>
          </a:p>
          <a:p>
            <a:pPr marL="0" indent="0" algn="just">
              <a:buNone/>
            </a:pPr>
            <a:endParaRPr lang="en-US" dirty="0"/>
          </a:p>
        </p:txBody>
      </p:sp>
    </p:spTree>
    <p:extLst>
      <p:ext uri="{BB962C8B-B14F-4D97-AF65-F5344CB8AC3E}">
        <p14:creationId xmlns:p14="http://schemas.microsoft.com/office/powerpoint/2010/main" val="3739557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How is a Function Computed by a Multilayer Neural Network?</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87A97AC-07A9-4E82-8179-8084A213DA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1085" y="1915147"/>
            <a:ext cx="7277731" cy="3962743"/>
          </a:xfrm>
        </p:spPr>
      </p:pic>
    </p:spTree>
    <p:extLst>
      <p:ext uri="{BB962C8B-B14F-4D97-AF65-F5344CB8AC3E}">
        <p14:creationId xmlns:p14="http://schemas.microsoft.com/office/powerpoint/2010/main" val="243289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Classification learning</a:t>
            </a:r>
            <a:endParaRPr lang="en-US" altLang="en-US" sz="2400" dirty="0">
              <a:latin typeface="Times New Roman" panose="02020603050405020304" pitchFamily="18" charset="0"/>
              <a:cs typeface="Times New Roman" panose="02020603050405020304" pitchFamily="18" charset="0"/>
            </a:endParaRPr>
          </a:p>
        </p:txBody>
      </p:sp>
      <p:sp>
        <p:nvSpPr>
          <p:cNvPr id="5" name="Rectangle 10">
            <a:extLst>
              <a:ext uri="{FF2B5EF4-FFF2-40B4-BE49-F238E27FC236}">
                <a16:creationId xmlns:a16="http://schemas.microsoft.com/office/drawing/2014/main" id="{C135E93B-97DE-4F47-8B05-4A314378B7E8}"/>
              </a:ext>
            </a:extLst>
          </p:cNvPr>
          <p:cNvSpPr>
            <a:spLocks noGrp="1" noChangeArrowheads="1"/>
          </p:cNvSpPr>
          <p:nvPr>
            <p:ph idx="1"/>
          </p:nvPr>
        </p:nvSpPr>
        <p:spPr bwMode="auto">
          <a:xfrm>
            <a:off x="1979712" y="2132856"/>
            <a:ext cx="1944216" cy="1584177"/>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algn="ctr">
              <a:buNone/>
            </a:pPr>
            <a:r>
              <a:rPr lang="en-US" altLang="en-US" sz="2400" dirty="0">
                <a:latin typeface="Times New Roman" panose="02020603050405020304" pitchFamily="18" charset="0"/>
                <a:cs typeface="Times New Roman" panose="02020603050405020304" pitchFamily="18" charset="0"/>
              </a:rPr>
              <a:t>Training </a:t>
            </a:r>
          </a:p>
          <a:p>
            <a:pPr marL="0" indent="0" algn="ctr">
              <a:buNone/>
            </a:pPr>
            <a:r>
              <a:rPr lang="en-US" altLang="en-US" sz="2400" dirty="0">
                <a:latin typeface="Times New Roman" panose="02020603050405020304" pitchFamily="18" charset="0"/>
                <a:cs typeface="Times New Roman" panose="02020603050405020304" pitchFamily="18" charset="0"/>
              </a:rPr>
              <a:t>phase</a:t>
            </a:r>
          </a:p>
        </p:txBody>
      </p:sp>
      <p:sp>
        <p:nvSpPr>
          <p:cNvPr id="6" name="Rectangle 10">
            <a:extLst>
              <a:ext uri="{FF2B5EF4-FFF2-40B4-BE49-F238E27FC236}">
                <a16:creationId xmlns:a16="http://schemas.microsoft.com/office/drawing/2014/main" id="{65E2A121-98D2-493C-AE86-36C5857F4DED}"/>
              </a:ext>
            </a:extLst>
          </p:cNvPr>
          <p:cNvSpPr>
            <a:spLocks noChangeArrowheads="1"/>
          </p:cNvSpPr>
          <p:nvPr/>
        </p:nvSpPr>
        <p:spPr bwMode="auto">
          <a:xfrm>
            <a:off x="5652120" y="2132855"/>
            <a:ext cx="1872208" cy="1584177"/>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r>
              <a:rPr lang="en-US" altLang="en-US" dirty="0">
                <a:latin typeface="Times New Roman" panose="02020603050405020304" pitchFamily="18" charset="0"/>
                <a:cs typeface="Times New Roman" panose="02020603050405020304" pitchFamily="18" charset="0"/>
              </a:rPr>
              <a:t>Training </a:t>
            </a:r>
          </a:p>
          <a:p>
            <a:pPr algn="ctr">
              <a:spcBef>
                <a:spcPct val="30000"/>
              </a:spcBef>
            </a:pPr>
            <a:r>
              <a:rPr lang="en-US" altLang="en-US" dirty="0">
                <a:latin typeface="Times New Roman" panose="02020603050405020304" pitchFamily="18" charset="0"/>
                <a:cs typeface="Times New Roman" panose="02020603050405020304" pitchFamily="18" charset="0"/>
              </a:rPr>
              <a:t>phase</a:t>
            </a:r>
          </a:p>
        </p:txBody>
      </p:sp>
      <p:sp>
        <p:nvSpPr>
          <p:cNvPr id="7" name="AutoShape 17">
            <a:extLst>
              <a:ext uri="{FF2B5EF4-FFF2-40B4-BE49-F238E27FC236}">
                <a16:creationId xmlns:a16="http://schemas.microsoft.com/office/drawing/2014/main" id="{298A45BF-5FE4-4FAD-BBB7-90C7E2C39090}"/>
              </a:ext>
            </a:extLst>
          </p:cNvPr>
          <p:cNvSpPr>
            <a:spLocks noChangeArrowheads="1"/>
          </p:cNvSpPr>
          <p:nvPr/>
        </p:nvSpPr>
        <p:spPr bwMode="auto">
          <a:xfrm rot="13478258">
            <a:off x="4229101" y="2490904"/>
            <a:ext cx="685800" cy="685800"/>
          </a:xfrm>
          <a:prstGeom prst="rtTriangle">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Text Box 20">
            <a:extLst>
              <a:ext uri="{FF2B5EF4-FFF2-40B4-BE49-F238E27FC236}">
                <a16:creationId xmlns:a16="http://schemas.microsoft.com/office/drawing/2014/main" id="{1444B15A-335B-42DB-848E-560CF52A014F}"/>
              </a:ext>
            </a:extLst>
          </p:cNvPr>
          <p:cNvSpPr txBox="1">
            <a:spLocks noChangeArrowheads="1"/>
          </p:cNvSpPr>
          <p:nvPr/>
        </p:nvSpPr>
        <p:spPr bwMode="auto">
          <a:xfrm>
            <a:off x="1691679" y="4169512"/>
            <a:ext cx="28803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ct val="50000"/>
              </a:spcBef>
            </a:pPr>
            <a:r>
              <a:rPr lang="en-US" altLang="en-US" sz="1800" b="0" dirty="0">
                <a:latin typeface="Times New Roman" panose="02020603050405020304" pitchFamily="18" charset="0"/>
                <a:cs typeface="Times New Roman" panose="02020603050405020304" pitchFamily="18" charset="0"/>
              </a:rPr>
              <a:t>Learning the classifier from the available data ‘Training set’ (Labeled</a:t>
            </a:r>
            <a:r>
              <a:rPr lang="en-US" altLang="en-US" sz="1800" b="0" dirty="0"/>
              <a:t>)</a:t>
            </a:r>
          </a:p>
        </p:txBody>
      </p:sp>
      <p:sp>
        <p:nvSpPr>
          <p:cNvPr id="9" name="Text Box 20">
            <a:extLst>
              <a:ext uri="{FF2B5EF4-FFF2-40B4-BE49-F238E27FC236}">
                <a16:creationId xmlns:a16="http://schemas.microsoft.com/office/drawing/2014/main" id="{96C8B7EC-7EDA-4201-96DE-8659630C63BD}"/>
              </a:ext>
            </a:extLst>
          </p:cNvPr>
          <p:cNvSpPr txBox="1">
            <a:spLocks noChangeArrowheads="1"/>
          </p:cNvSpPr>
          <p:nvPr/>
        </p:nvSpPr>
        <p:spPr bwMode="auto">
          <a:xfrm>
            <a:off x="5292080" y="4164231"/>
            <a:ext cx="27767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800" b="0" dirty="0">
                <a:latin typeface="Times New Roman" panose="02020603050405020304" pitchFamily="18" charset="0"/>
                <a:cs typeface="Times New Roman" panose="02020603050405020304" pitchFamily="18" charset="0"/>
              </a:rPr>
              <a:t>Learning the classifier from the available data ‘Training set’ (Labeled)</a:t>
            </a:r>
          </a:p>
        </p:txBody>
      </p:sp>
    </p:spTree>
    <p:extLst>
      <p:ext uri="{BB962C8B-B14F-4D97-AF65-F5344CB8AC3E}">
        <p14:creationId xmlns:p14="http://schemas.microsoft.com/office/powerpoint/2010/main" val="337622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A Multi-Layer Feed-Forward Neural Network </a:t>
            </a:r>
            <a:endParaRPr lang="en-US" altLang="en-US" sz="2400" dirty="0">
              <a:latin typeface="Times New Roman" panose="02020603050405020304" pitchFamily="18" charset="0"/>
              <a:cs typeface="Times New Roman" panose="02020603050405020304" pitchFamily="18" charset="0"/>
            </a:endParaRPr>
          </a:p>
        </p:txBody>
      </p:sp>
      <p:pic>
        <p:nvPicPr>
          <p:cNvPr id="4" name="Content Placeholder 3" descr="A picture containing object, lamp, clock, light&#10;&#10;Description automatically generated">
            <a:extLst>
              <a:ext uri="{FF2B5EF4-FFF2-40B4-BE49-F238E27FC236}">
                <a16:creationId xmlns:a16="http://schemas.microsoft.com/office/drawing/2014/main" id="{A35C4345-EA45-4B88-AFA4-215BCBB210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345" y="1579838"/>
            <a:ext cx="7971211" cy="4633362"/>
          </a:xfrm>
        </p:spPr>
      </p:pic>
    </p:spTree>
    <p:extLst>
      <p:ext uri="{BB962C8B-B14F-4D97-AF65-F5344CB8AC3E}">
        <p14:creationId xmlns:p14="http://schemas.microsoft.com/office/powerpoint/2010/main" val="3640407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Support Vector Machines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581200"/>
            <a:ext cx="8136904" cy="4608512"/>
          </a:xfrm>
        </p:spPr>
        <p:txBody>
          <a:bodyPr/>
          <a:lstStyle/>
          <a:p>
            <a:pPr algn="just"/>
            <a:r>
              <a:rPr lang="en-US" dirty="0">
                <a:latin typeface="Times New Roman" panose="02020603050405020304" pitchFamily="18" charset="0"/>
                <a:cs typeface="Times New Roman" panose="02020603050405020304" pitchFamily="18" charset="0"/>
              </a:rPr>
              <a:t>Support Vector Machine (SVM) is related to statistical learning theory</a:t>
            </a:r>
          </a:p>
          <a:p>
            <a:pPr algn="just"/>
            <a:r>
              <a:rPr lang="en-US" dirty="0">
                <a:latin typeface="Times New Roman" panose="02020603050405020304" pitchFamily="18" charset="0"/>
                <a:cs typeface="Times New Roman" panose="02020603050405020304" pitchFamily="18" charset="0"/>
              </a:rPr>
              <a:t>SVM was first introduced in 1992 </a:t>
            </a:r>
          </a:p>
          <a:p>
            <a:pPr algn="just"/>
            <a:r>
              <a:rPr lang="en-US" dirty="0">
                <a:latin typeface="Times New Roman" panose="02020603050405020304" pitchFamily="18" charset="0"/>
                <a:cs typeface="Times New Roman" panose="02020603050405020304" pitchFamily="18" charset="0"/>
              </a:rPr>
              <a:t>SVM becomes popular because of its success in handwritten digit recognition </a:t>
            </a:r>
          </a:p>
          <a:p>
            <a:pPr algn="just"/>
            <a:r>
              <a:rPr lang="en-US" dirty="0">
                <a:latin typeface="Times New Roman" panose="02020603050405020304" pitchFamily="18" charset="0"/>
                <a:cs typeface="Times New Roman" panose="02020603050405020304" pitchFamily="18" charset="0"/>
              </a:rPr>
              <a:t>SVM is now regarded as an important example of “kernel methods”, one of the key area in machine learning</a:t>
            </a:r>
          </a:p>
          <a:p>
            <a:pPr algn="just"/>
            <a:endParaRPr lang="en-US" dirty="0">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227842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Support Vector Machines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581200"/>
            <a:ext cx="8136904" cy="4608512"/>
          </a:xfrm>
        </p:spPr>
        <p:txBody>
          <a:bodyPr/>
          <a:lstStyle/>
          <a:p>
            <a:pPr algn="just"/>
            <a:r>
              <a:rPr lang="en-US" dirty="0">
                <a:latin typeface="Times New Roman" panose="02020603050405020304" pitchFamily="18" charset="0"/>
                <a:cs typeface="Times New Roman" panose="02020603050405020304" pitchFamily="18" charset="0"/>
              </a:rPr>
              <a:t>Three main ideas:</a:t>
            </a:r>
          </a:p>
          <a:p>
            <a:pPr algn="just"/>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dirty="0">
                <a:latin typeface="Times New Roman" panose="02020603050405020304" pitchFamily="18" charset="0"/>
                <a:cs typeface="Times New Roman" panose="02020603050405020304" pitchFamily="18" charset="0"/>
              </a:rPr>
              <a:t>Define what an optimal hyperplane is (taking into account that it needs to be computed efficiently): maximize margin</a:t>
            </a:r>
          </a:p>
          <a:p>
            <a:pPr marL="457200" indent="-457200" algn="just">
              <a:buFont typeface="+mj-lt"/>
              <a:buAutoNum type="arabicPeriod"/>
            </a:pPr>
            <a:r>
              <a:rPr lang="en-US" dirty="0">
                <a:latin typeface="Times New Roman" panose="02020603050405020304" pitchFamily="18" charset="0"/>
                <a:cs typeface="Times New Roman" panose="02020603050405020304" pitchFamily="18" charset="0"/>
              </a:rPr>
              <a:t>Generalize to non-linearly separable problems: have a penalty term for misclassifications</a:t>
            </a:r>
          </a:p>
          <a:p>
            <a:pPr marL="457200" indent="-457200" algn="just">
              <a:buFont typeface="+mj-lt"/>
              <a:buAutoNum type="arabicPeriod"/>
            </a:pPr>
            <a:r>
              <a:rPr lang="en-US" dirty="0">
                <a:latin typeface="Times New Roman" panose="02020603050405020304" pitchFamily="18" charset="0"/>
                <a:cs typeface="Times New Roman" panose="02020603050405020304" pitchFamily="18" charset="0"/>
              </a:rPr>
              <a:t>Map data to high dimensional space where it is easier to classify with linear decision surfaces: reformulate problem so that data are mapped implicitly to this space</a:t>
            </a:r>
          </a:p>
          <a:p>
            <a:pPr algn="just"/>
            <a:endParaRPr lang="en-US" dirty="0"/>
          </a:p>
          <a:p>
            <a:pPr algn="just"/>
            <a:endParaRPr lang="en-US" dirty="0"/>
          </a:p>
        </p:txBody>
      </p:sp>
    </p:spTree>
    <p:extLst>
      <p:ext uri="{BB962C8B-B14F-4D97-AF65-F5344CB8AC3E}">
        <p14:creationId xmlns:p14="http://schemas.microsoft.com/office/powerpoint/2010/main" val="4043072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Motivation for Support Vector Machines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581200"/>
            <a:ext cx="8136904" cy="4608512"/>
          </a:xfrm>
        </p:spPr>
        <p:txBody>
          <a:bodyPr/>
          <a:lstStyle/>
          <a:p>
            <a:pPr algn="just" eaLnBrk="1" hangingPunct="1"/>
            <a:r>
              <a:rPr lang="en-US" altLang="en-US" dirty="0">
                <a:latin typeface="Times New Roman" panose="02020603050405020304" pitchFamily="18" charset="0"/>
                <a:cs typeface="Times New Roman" panose="02020603050405020304" pitchFamily="18" charset="0"/>
              </a:rPr>
              <a:t>The problem to be solved is one of the </a:t>
            </a:r>
            <a:r>
              <a:rPr lang="en-US" altLang="en-US" b="1" dirty="0">
                <a:latin typeface="Times New Roman" panose="02020603050405020304" pitchFamily="18" charset="0"/>
                <a:cs typeface="Times New Roman" panose="02020603050405020304" pitchFamily="18" charset="0"/>
              </a:rPr>
              <a:t>supervised binary classification</a:t>
            </a:r>
            <a:r>
              <a:rPr lang="en-US" altLang="en-US" dirty="0">
                <a:latin typeface="Times New Roman" panose="02020603050405020304" pitchFamily="18" charset="0"/>
                <a:cs typeface="Times New Roman" panose="02020603050405020304" pitchFamily="18" charset="0"/>
              </a:rPr>
              <a:t>. That is, we wish to categorize new unseen objects into two separate groups based on their properties and a set of known examples, which are already categorized </a:t>
            </a:r>
          </a:p>
          <a:p>
            <a:pPr algn="just" eaLnBrk="1" hangingPunct="1"/>
            <a:r>
              <a:rPr lang="en-US" altLang="en-US" dirty="0">
                <a:latin typeface="Times New Roman" panose="02020603050405020304" pitchFamily="18" charset="0"/>
                <a:cs typeface="Times New Roman" panose="02020603050405020304" pitchFamily="18" charset="0"/>
              </a:rPr>
              <a:t>A good example of such a system is classifying a set of new </a:t>
            </a:r>
            <a:r>
              <a:rPr lang="en-US" altLang="en-US" i="1" dirty="0">
                <a:latin typeface="Times New Roman" panose="02020603050405020304" pitchFamily="18" charset="0"/>
                <a:cs typeface="Times New Roman" panose="02020603050405020304" pitchFamily="18" charset="0"/>
              </a:rPr>
              <a:t>documents</a:t>
            </a:r>
            <a:r>
              <a:rPr lang="en-US" altLang="en-US" dirty="0">
                <a:latin typeface="Times New Roman" panose="02020603050405020304" pitchFamily="18" charset="0"/>
                <a:cs typeface="Times New Roman" panose="02020603050405020304" pitchFamily="18" charset="0"/>
              </a:rPr>
              <a:t> into positive or negative sentiment groups, based on other documents which have already been classified as positive or negative </a:t>
            </a:r>
          </a:p>
          <a:p>
            <a:pPr algn="just" eaLnBrk="1" hangingPunct="1"/>
            <a:r>
              <a:rPr lang="en-US" altLang="en-US" dirty="0">
                <a:latin typeface="Times New Roman" panose="02020603050405020304" pitchFamily="18" charset="0"/>
                <a:cs typeface="Times New Roman" panose="02020603050405020304" pitchFamily="18" charset="0"/>
              </a:rPr>
              <a:t>Similarly, we could classify new emails into spam or non-spam, based on a large corpus of documents that have already been marked as spam or non-spam by humans. SVMs are highly applicable to such situations</a:t>
            </a:r>
          </a:p>
          <a:p>
            <a:pPr algn="just"/>
            <a:endParaRPr lang="en-US" dirty="0"/>
          </a:p>
        </p:txBody>
      </p:sp>
    </p:spTree>
    <p:extLst>
      <p:ext uri="{BB962C8B-B14F-4D97-AF65-F5344CB8AC3E}">
        <p14:creationId xmlns:p14="http://schemas.microsoft.com/office/powerpoint/2010/main" val="68661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Motivation for Support Vector Machines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A Support Vector Machine models the situation by creating a feature space, which is a finite-dimensional vector space, each dimension of which represents a "feature" of a particular object. In the context of spam or document classification, each "feature" is the prevalence or importance of a particular word</a:t>
            </a:r>
          </a:p>
          <a:p>
            <a:pPr algn="just"/>
            <a:r>
              <a:rPr lang="en-US" dirty="0">
                <a:latin typeface="Times New Roman" panose="02020603050405020304" pitchFamily="18" charset="0"/>
                <a:cs typeface="Times New Roman" panose="02020603050405020304" pitchFamily="18" charset="0"/>
              </a:rPr>
              <a:t>The goal of the SVM is to train a model that assigns new unseen objects into a particular category.</a:t>
            </a:r>
          </a:p>
          <a:p>
            <a:pPr algn="just"/>
            <a:r>
              <a:rPr lang="en-US" dirty="0">
                <a:latin typeface="Times New Roman" panose="02020603050405020304" pitchFamily="18" charset="0"/>
                <a:cs typeface="Times New Roman" panose="02020603050405020304" pitchFamily="18" charset="0"/>
              </a:rPr>
              <a:t>It achieves this by creating a linear partition of the feature space into two categories</a:t>
            </a:r>
          </a:p>
          <a:p>
            <a:pPr algn="just"/>
            <a:r>
              <a:rPr lang="en-US" dirty="0">
                <a:latin typeface="Times New Roman" panose="02020603050405020304" pitchFamily="18" charset="0"/>
                <a:cs typeface="Times New Roman" panose="02020603050405020304" pitchFamily="18" charset="0"/>
              </a:rPr>
              <a:t>Based on the features in the new unseen objects (e.g. documents/emails), it places an object "above" or "below" the separation plane, leading to a categorization (e.g. spam or non-spam). This makes it an example of a non-probabilistic linear classifier. It is non-probabilistic, because the features in the new objects fully determine its location in feature space and there is no stochastic element involved</a:t>
            </a:r>
          </a:p>
          <a:p>
            <a:pPr algn="just"/>
            <a:endParaRPr lang="en-US" dirty="0"/>
          </a:p>
        </p:txBody>
      </p:sp>
    </p:spTree>
    <p:extLst>
      <p:ext uri="{BB962C8B-B14F-4D97-AF65-F5344CB8AC3E}">
        <p14:creationId xmlns:p14="http://schemas.microsoft.com/office/powerpoint/2010/main" val="481771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Objectives of Support Vector Machines</a:t>
            </a:r>
            <a:endParaRPr lang="en-US" alt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Support vector machines (SVM) are supervised learning models with associated learning algorithms that analyze data used for classification and regression analysis</a:t>
            </a:r>
          </a:p>
          <a:p>
            <a:pPr algn="just"/>
            <a:r>
              <a:rPr lang="en-US" dirty="0">
                <a:latin typeface="Times New Roman" panose="02020603050405020304" pitchFamily="18" charset="0"/>
                <a:cs typeface="Times New Roman" panose="02020603050405020304" pitchFamily="18" charset="0"/>
              </a:rPr>
              <a:t>It is a machine learning approach</a:t>
            </a:r>
          </a:p>
          <a:p>
            <a:pPr algn="just"/>
            <a:r>
              <a:rPr lang="en-US" dirty="0">
                <a:latin typeface="Times New Roman" panose="02020603050405020304" pitchFamily="18" charset="0"/>
                <a:cs typeface="Times New Roman" panose="02020603050405020304" pitchFamily="18" charset="0"/>
              </a:rPr>
              <a:t>They analyze the large amount of data to identify patterns from them.</a:t>
            </a:r>
          </a:p>
          <a:p>
            <a:pPr algn="just"/>
            <a:r>
              <a:rPr lang="en-US" dirty="0">
                <a:latin typeface="Times New Roman" panose="02020603050405020304" pitchFamily="18" charset="0"/>
                <a:cs typeface="Times New Roman" panose="02020603050405020304" pitchFamily="18" charset="0"/>
              </a:rPr>
              <a:t>SVMs are based on the idea of finding a hyperplane that best divides a dataset into two classes, as shown in the image below</a:t>
            </a:r>
          </a:p>
        </p:txBody>
      </p:sp>
      <p:pic>
        <p:nvPicPr>
          <p:cNvPr id="4" name="Picture 2" descr="tumblr_inline_o9aa8dYRkB1u37g00_540">
            <a:extLst>
              <a:ext uri="{FF2B5EF4-FFF2-40B4-BE49-F238E27FC236}">
                <a16:creationId xmlns:a16="http://schemas.microsoft.com/office/drawing/2014/main" id="{27D9126A-CE1A-4057-AF6E-3C1A3ED61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882602"/>
            <a:ext cx="499745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1665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Support Vectors</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Support Vectors are simply the co-ordinates of individual observation. Support Vector Machine is a frontier which best segregates the two classes (hyper-plane/ line)</a:t>
            </a:r>
          </a:p>
          <a:p>
            <a:pPr algn="just"/>
            <a:r>
              <a:rPr lang="en-US" dirty="0">
                <a:latin typeface="Times New Roman" panose="02020603050405020304" pitchFamily="18" charset="0"/>
                <a:cs typeface="Times New Roman" panose="02020603050405020304" pitchFamily="18" charset="0"/>
              </a:rPr>
              <a:t>Support vectors are the data points that lie closest to the decision surface (or hyperplane) </a:t>
            </a:r>
          </a:p>
          <a:p>
            <a:pPr algn="just"/>
            <a:r>
              <a:rPr lang="en-US" dirty="0">
                <a:latin typeface="Times New Roman" panose="02020603050405020304" pitchFamily="18" charset="0"/>
                <a:cs typeface="Times New Roman" panose="02020603050405020304" pitchFamily="18" charset="0"/>
              </a:rPr>
              <a:t>They are the data points most difficult to classify </a:t>
            </a:r>
          </a:p>
          <a:p>
            <a:pPr algn="just"/>
            <a:r>
              <a:rPr lang="en-US" dirty="0">
                <a:latin typeface="Times New Roman" panose="02020603050405020304" pitchFamily="18" charset="0"/>
                <a:cs typeface="Times New Roman" panose="02020603050405020304" pitchFamily="18" charset="0"/>
              </a:rPr>
              <a:t>They have direct bearing on the optimum location of the decision surface</a:t>
            </a:r>
          </a:p>
          <a:p>
            <a:pPr algn="just"/>
            <a:r>
              <a:rPr lang="en-US" dirty="0">
                <a:latin typeface="Times New Roman" panose="02020603050405020304" pitchFamily="18" charset="0"/>
                <a:cs typeface="Times New Roman" panose="02020603050405020304" pitchFamily="18" charset="0"/>
              </a:rPr>
              <a:t>We can show that the optimal hyperplane stems from the function class with the lowest “capacity” (VC dimension)</a:t>
            </a:r>
          </a:p>
          <a:p>
            <a:pPr algn="just"/>
            <a:r>
              <a:rPr lang="en-US" dirty="0">
                <a:latin typeface="Times New Roman" panose="02020603050405020304" pitchFamily="18" charset="0"/>
                <a:cs typeface="Times New Roman" panose="02020603050405020304" pitchFamily="18" charset="0"/>
              </a:rPr>
              <a:t>Support vectors are the data points nearest to the hyperplane, the points of a data set that, if removed, would alter the position of the dividing hyperplane. Because of this, they can be considered the critical elements of a data set</a:t>
            </a:r>
          </a:p>
          <a:p>
            <a:pPr algn="just"/>
            <a:endParaRPr lang="en-US" dirty="0"/>
          </a:p>
        </p:txBody>
      </p:sp>
    </p:spTree>
    <p:extLst>
      <p:ext uri="{BB962C8B-B14F-4D97-AF65-F5344CB8AC3E}">
        <p14:creationId xmlns:p14="http://schemas.microsoft.com/office/powerpoint/2010/main" val="266824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What is a hyperplane?</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As a simple example, for a classification task with only two features, you can think of a hyperplane as a line that linearly separates and classifies a set of data</a:t>
            </a:r>
          </a:p>
          <a:p>
            <a:pPr algn="just"/>
            <a:r>
              <a:rPr lang="en-US" dirty="0">
                <a:latin typeface="Times New Roman" panose="02020603050405020304" pitchFamily="18" charset="0"/>
                <a:cs typeface="Times New Roman" panose="02020603050405020304" pitchFamily="18" charset="0"/>
              </a:rPr>
              <a:t>Intuitively, the further from the hyperplane our data points lie, the more confident we are that they have been correctly classified. We therefore want our data points to be as far away from the hyperplane as possible, while still being on the correct side of it</a:t>
            </a:r>
          </a:p>
          <a:p>
            <a:pPr algn="just"/>
            <a:r>
              <a:rPr lang="en-US" dirty="0">
                <a:latin typeface="Times New Roman" panose="02020603050405020304" pitchFamily="18" charset="0"/>
                <a:cs typeface="Times New Roman" panose="02020603050405020304" pitchFamily="18" charset="0"/>
              </a:rPr>
              <a:t>So when new testing data are added, whatever side of the hyperplane it lands will decide the class that we assign to it</a:t>
            </a:r>
          </a:p>
          <a:p>
            <a:pPr algn="just"/>
            <a:endParaRPr lang="en-US" dirty="0"/>
          </a:p>
        </p:txBody>
      </p:sp>
    </p:spTree>
    <p:extLst>
      <p:ext uri="{BB962C8B-B14F-4D97-AF65-F5344CB8AC3E}">
        <p14:creationId xmlns:p14="http://schemas.microsoft.com/office/powerpoint/2010/main" val="2216600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How do we find the right hyperplane?</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How do we best segregate the two classes within the data?</a:t>
            </a:r>
          </a:p>
          <a:p>
            <a:pPr algn="just"/>
            <a:r>
              <a:rPr lang="en-US" dirty="0">
                <a:latin typeface="Times New Roman" panose="02020603050405020304" pitchFamily="18" charset="0"/>
                <a:cs typeface="Times New Roman" panose="02020603050405020304" pitchFamily="18" charset="0"/>
              </a:rPr>
              <a:t>The distance between the hyperplane and the nearest data point from either set is known as the margin. The goal is to choose a hyperplane with the greatest possible margin between the hyperplane and any point within the training set, giving a greater chance of new data being classified correctly. There will never be any data point inside the margin</a:t>
            </a:r>
          </a:p>
          <a:p>
            <a:pPr marL="0" indent="0" algn="just">
              <a:buNone/>
            </a:pPr>
            <a:endParaRPr lang="en-US" dirty="0"/>
          </a:p>
        </p:txBody>
      </p:sp>
      <p:pic>
        <p:nvPicPr>
          <p:cNvPr id="4" name="Picture 2" descr="tumblr_inline_o9aa9nH3WQ1u37g00_540">
            <a:extLst>
              <a:ext uri="{FF2B5EF4-FFF2-40B4-BE49-F238E27FC236}">
                <a16:creationId xmlns:a16="http://schemas.microsoft.com/office/drawing/2014/main" id="{34A21F9C-C9BE-4A9B-B1F1-8464F7FC5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2" y="4005064"/>
            <a:ext cx="38639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169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What happens when there is no clear hyperplane?</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Data are rarely ever as clean as our simple example above. A dataset will often look more like the jumbled balls below which represent a linearly non separable dataset</a:t>
            </a:r>
          </a:p>
          <a:p>
            <a:pPr algn="just"/>
            <a:r>
              <a:rPr lang="en-US" dirty="0">
                <a:latin typeface="Times New Roman" panose="02020603050405020304" pitchFamily="18" charset="0"/>
                <a:cs typeface="Times New Roman" panose="02020603050405020304" pitchFamily="18" charset="0"/>
              </a:rPr>
              <a:t>In order to classify a dataset like the one above it’s necessary to move away from a 2d view of the data to a 3d view. Explaining this is easiest with another simplified example. Imagine that our two sets of colored balls above are sitting on a sheet and this sheet is lifted suddenly, launching the balls into the air. While the balls are up in the air, you use the sheet to separate them. This ‘lifting’ of the balls represents the mapping of data into a higher dimension. This is known as kernelling</a:t>
            </a:r>
          </a:p>
          <a:p>
            <a:pPr marL="0" indent="0" algn="just">
              <a:buNone/>
            </a:pPr>
            <a:endParaRPr lang="en-US" dirty="0"/>
          </a:p>
          <a:p>
            <a:pPr marL="0" indent="0" algn="just">
              <a:buNone/>
            </a:pPr>
            <a:endParaRPr lang="en-US" dirty="0"/>
          </a:p>
        </p:txBody>
      </p:sp>
      <p:pic>
        <p:nvPicPr>
          <p:cNvPr id="5" name="Picture 2" descr="tumblr_inline_o9aaafOy3F1u37g00_540">
            <a:extLst>
              <a:ext uri="{FF2B5EF4-FFF2-40B4-BE49-F238E27FC236}">
                <a16:creationId xmlns:a16="http://schemas.microsoft.com/office/drawing/2014/main" id="{50DECA18-22E3-40BE-906C-63039F22F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186" y="4581128"/>
            <a:ext cx="3433564" cy="171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91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Different approaches</a:t>
            </a:r>
          </a:p>
        </p:txBody>
      </p:sp>
      <p:sp>
        <p:nvSpPr>
          <p:cNvPr id="18435" name="Content Placeholder 2">
            <a:extLst>
              <a:ext uri="{FF2B5EF4-FFF2-40B4-BE49-F238E27FC236}">
                <a16:creationId xmlns:a16="http://schemas.microsoft.com/office/drawing/2014/main" id="{BCC378E5-E8A5-4226-A97B-D3598ED3C8E6}"/>
              </a:ext>
            </a:extLst>
          </p:cNvPr>
          <p:cNvSpPr>
            <a:spLocks noGrp="1" noChangeArrowheads="1"/>
          </p:cNvSpPr>
          <p:nvPr>
            <p:ph sz="quarter" idx="1"/>
          </p:nvPr>
        </p:nvSpPr>
        <p:spPr bwMode="auto">
          <a:xfrm>
            <a:off x="563302" y="1556792"/>
            <a:ext cx="8136632" cy="47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endParaRPr lang="en-US" altLang="en-US" sz="1800"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Explicitly creating the discriminant function (Discriminant function)</a:t>
            </a:r>
          </a:p>
          <a:p>
            <a:pPr lvl="1" algn="just"/>
            <a:r>
              <a:rPr lang="en-US" altLang="en-US" sz="1800" dirty="0">
                <a:latin typeface="Times New Roman" panose="02020603050405020304" pitchFamily="18" charset="0"/>
                <a:cs typeface="Times New Roman" panose="02020603050405020304" pitchFamily="18" charset="0"/>
              </a:rPr>
              <a:t>Perceptron</a:t>
            </a:r>
          </a:p>
          <a:p>
            <a:pPr lvl="1" algn="just"/>
            <a:r>
              <a:rPr lang="en-US" altLang="en-US" sz="1800" dirty="0">
                <a:latin typeface="Times New Roman" panose="02020603050405020304" pitchFamily="18" charset="0"/>
                <a:cs typeface="Times New Roman" panose="02020603050405020304" pitchFamily="18" charset="0"/>
              </a:rPr>
              <a:t>Support vector machine</a:t>
            </a:r>
          </a:p>
          <a:p>
            <a:pPr marL="457200" lvl="1" indent="0" algn="just">
              <a:buNone/>
            </a:pPr>
            <a:endParaRPr lang="en-US" altLang="en-US" sz="1400" dirty="0">
              <a:latin typeface="Times New Roman" panose="02020603050405020304" pitchFamily="18" charset="0"/>
              <a:cs typeface="Times New Roman" panose="02020603050405020304" pitchFamily="18" charset="0"/>
            </a:endParaRPr>
          </a:p>
          <a:p>
            <a:pPr marL="457200" lvl="1" indent="0" algn="just">
              <a:buNone/>
            </a:pPr>
            <a:endParaRPr lang="en-US" altLang="en-US" sz="1400"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Probabilistic approach</a:t>
            </a:r>
          </a:p>
          <a:p>
            <a:pPr lvl="1" algn="just"/>
            <a:r>
              <a:rPr lang="en-US" altLang="en-US" sz="1800" dirty="0">
                <a:latin typeface="Times New Roman" panose="02020603050405020304" pitchFamily="18" charset="0"/>
                <a:cs typeface="Times New Roman" panose="02020603050405020304" pitchFamily="18" charset="0"/>
              </a:rPr>
              <a:t>Model the posterior distribution</a:t>
            </a:r>
          </a:p>
          <a:p>
            <a:pPr lvl="1" algn="just"/>
            <a:r>
              <a:rPr lang="en-US" altLang="en-US" sz="1800" dirty="0">
                <a:latin typeface="Times New Roman" panose="02020603050405020304" pitchFamily="18" charset="0"/>
                <a:cs typeface="Times New Roman" panose="02020603050405020304" pitchFamily="18" charset="0"/>
              </a:rPr>
              <a:t>Algorithms</a:t>
            </a:r>
          </a:p>
          <a:p>
            <a:pPr lvl="2" algn="just"/>
            <a:r>
              <a:rPr lang="en-US" altLang="en-US" sz="1800" dirty="0">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333219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What happens when there is no clear hyperplane?</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marL="0" indent="0" algn="just">
              <a:buNone/>
            </a:pPr>
            <a:endParaRPr lang="en-US" dirty="0"/>
          </a:p>
          <a:p>
            <a:pPr marL="0" indent="0" algn="just">
              <a:buNone/>
            </a:pPr>
            <a:endParaRPr lang="en-US" dirty="0"/>
          </a:p>
        </p:txBody>
      </p:sp>
      <p:pic>
        <p:nvPicPr>
          <p:cNvPr id="6" name="Picture 2" descr="tumblr_inline_o9aabehtqP1u37g00_540">
            <a:extLst>
              <a:ext uri="{FF2B5EF4-FFF2-40B4-BE49-F238E27FC236}">
                <a16:creationId xmlns:a16="http://schemas.microsoft.com/office/drawing/2014/main" id="{DAF6B469-B43F-4829-BA7F-91417BBC6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46" y="1124744"/>
            <a:ext cx="7300913"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807E9430-A110-4DDF-B160-9C9B5AD095A0}"/>
              </a:ext>
            </a:extLst>
          </p:cNvPr>
          <p:cNvSpPr/>
          <p:nvPr/>
        </p:nvSpPr>
        <p:spPr>
          <a:xfrm>
            <a:off x="505544" y="4774406"/>
            <a:ext cx="8056163" cy="1323439"/>
          </a:xfrm>
          <a:prstGeom prst="rect">
            <a:avLst/>
          </a:prstGeom>
        </p:spPr>
        <p:txBody>
          <a:bodyPr wrap="square">
            <a:spAutoFit/>
          </a:bodyPr>
          <a:lstStyle/>
          <a:p>
            <a:pPr marL="342900" indent="-342900" algn="just">
              <a:buFont typeface="Arial" panose="020B0604020202020204" pitchFamily="34" charset="0"/>
              <a:buChar char="•"/>
            </a:pPr>
            <a:r>
              <a:rPr lang="en-US" sz="2000" b="0" dirty="0"/>
              <a:t>Because we are now in three dimensions, our hyperplane can no longer be a line. It must now be a plane as shown in the example above. The idea is that the data will continue to be mapped into higher and higher dimensions until a hyperplane can be formed to segregate it.</a:t>
            </a:r>
          </a:p>
        </p:txBody>
      </p:sp>
    </p:spTree>
    <p:extLst>
      <p:ext uri="{BB962C8B-B14F-4D97-AF65-F5344CB8AC3E}">
        <p14:creationId xmlns:p14="http://schemas.microsoft.com/office/powerpoint/2010/main" val="1637807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How does it work? How can we identify the right hyper-plane?</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marL="0" indent="0" algn="just">
              <a:buNone/>
            </a:pPr>
            <a:endParaRPr lang="en-US" dirty="0"/>
          </a:p>
          <a:p>
            <a:pPr algn="just"/>
            <a:r>
              <a:rPr lang="en-US" dirty="0">
                <a:latin typeface="Times New Roman" panose="02020603050405020304" pitchFamily="18" charset="0"/>
                <a:cs typeface="Times New Roman" panose="02020603050405020304" pitchFamily="18" charset="0"/>
              </a:rPr>
              <a:t>You need to remember a thumb rule to identify the right hyper-plane: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solidFill>
                  <a:srgbClr val="FF0000"/>
                </a:solidFill>
                <a:latin typeface="Times New Roman" panose="02020603050405020304" pitchFamily="18" charset="0"/>
                <a:cs typeface="Times New Roman" panose="02020603050405020304" pitchFamily="18" charset="0"/>
              </a:rPr>
              <a:t>“Select the hyper-plane which segregates the two classes better”. </a:t>
            </a:r>
          </a:p>
        </p:txBody>
      </p:sp>
    </p:spTree>
    <p:extLst>
      <p:ext uri="{BB962C8B-B14F-4D97-AF65-F5344CB8AC3E}">
        <p14:creationId xmlns:p14="http://schemas.microsoft.com/office/powerpoint/2010/main" val="587103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Identify the right hyperplane (Scenario-1) </a:t>
            </a: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Here, we have three hyperplanes (A, B and C). Now, identify the right hyperplane to classify star and circle.</a:t>
            </a:r>
          </a:p>
          <a:p>
            <a:pPr algn="just"/>
            <a:endParaRPr lang="en-US" dirty="0">
              <a:latin typeface="Times New Roman" panose="02020603050405020304" pitchFamily="18" charset="0"/>
              <a:cs typeface="Times New Roman" panose="02020603050405020304" pitchFamily="18" charset="0"/>
            </a:endParaRP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latin typeface="Times New Roman" panose="02020603050405020304" pitchFamily="18" charset="0"/>
                <a:cs typeface="Times New Roman" panose="02020603050405020304" pitchFamily="18" charset="0"/>
              </a:rPr>
              <a:t>Hyperplane “B” has excellently performed this job.</a:t>
            </a:r>
          </a:p>
          <a:p>
            <a:pPr marL="0" indent="0" algn="just">
              <a:buNone/>
            </a:pPr>
            <a:endParaRPr lang="en-US" dirty="0"/>
          </a:p>
        </p:txBody>
      </p:sp>
      <p:pic>
        <p:nvPicPr>
          <p:cNvPr id="4" name="Picture 2" descr="SVM_2">
            <a:extLst>
              <a:ext uri="{FF2B5EF4-FFF2-40B4-BE49-F238E27FC236}">
                <a16:creationId xmlns:a16="http://schemas.microsoft.com/office/drawing/2014/main" id="{0D4F3F31-9475-4806-9CA4-76342475F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348880"/>
            <a:ext cx="4081463"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210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Identify the right hyperplane (Scenario-2)</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altLang="en-US" dirty="0">
                <a:latin typeface="Times New Roman" panose="02020603050405020304" pitchFamily="18" charset="0"/>
                <a:cs typeface="Times New Roman" panose="02020603050405020304" pitchFamily="18" charset="0"/>
              </a:rPr>
              <a:t>Here, we have three hyperplanes (A, B and C) and all are segregating the classes well. Now, how can we identify the right hyperplane?</a:t>
            </a:r>
          </a:p>
          <a:p>
            <a:pPr algn="just"/>
            <a:endParaRPr lang="en-US" alt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altLang="en-US" dirty="0"/>
          </a:p>
          <a:p>
            <a:pPr algn="just"/>
            <a:r>
              <a:rPr lang="en-US" altLang="en-US" dirty="0">
                <a:latin typeface="Times New Roman" panose="02020603050405020304" pitchFamily="18" charset="0"/>
                <a:cs typeface="Times New Roman" panose="02020603050405020304" pitchFamily="18" charset="0"/>
              </a:rPr>
              <a:t>Here, maximizing the distances between nearest data point (either class) and hyperplane will help us to decide the right hyperplane</a:t>
            </a:r>
          </a:p>
          <a:p>
            <a:pPr marL="0" indent="0" algn="just">
              <a:buNone/>
            </a:pPr>
            <a:endParaRPr lang="en-US" dirty="0"/>
          </a:p>
        </p:txBody>
      </p:sp>
      <p:pic>
        <p:nvPicPr>
          <p:cNvPr id="5" name="Picture 2" descr="SVM_3">
            <a:extLst>
              <a:ext uri="{FF2B5EF4-FFF2-40B4-BE49-F238E27FC236}">
                <a16:creationId xmlns:a16="http://schemas.microsoft.com/office/drawing/2014/main" id="{EAD9A591-670E-4781-AFD2-4199998F2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348880"/>
            <a:ext cx="45339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47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t>Support Vector Classifiers</a:t>
            </a:r>
            <a:endParaRPr lang="en-US" sz="2400" dirty="0"/>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411106"/>
            <a:ext cx="8136904" cy="4970221"/>
          </a:xfrm>
        </p:spPr>
        <p:txBody>
          <a:bodyPr/>
          <a:lstStyle/>
          <a:p>
            <a:pPr algn="just"/>
            <a:r>
              <a:rPr lang="en-US" dirty="0">
                <a:latin typeface="Times New Roman" panose="02020603050405020304" pitchFamily="18" charset="0"/>
                <a:cs typeface="Times New Roman" panose="02020603050405020304" pitchFamily="18" charset="0"/>
              </a:rPr>
              <a:t>Essentially, we have to relax the requirement that a separating hyperplane will perfectly separate every training observation on the correct side of the line (i.e. guarantee that it is associated with its true class label), using what is called a soft margin. This motivates the concept of a support vector classifier(SVC)</a:t>
            </a:r>
          </a:p>
          <a:p>
            <a:pPr algn="just"/>
            <a:r>
              <a:rPr lang="en-US" dirty="0">
                <a:latin typeface="Times New Roman" panose="02020603050405020304" pitchFamily="18" charset="0"/>
                <a:cs typeface="Times New Roman" panose="02020603050405020304" pitchFamily="18" charset="0"/>
              </a:rPr>
              <a:t> MMCs can be extremely sensitive to the addition of new training observations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altLang="en-US" dirty="0"/>
          </a:p>
          <a:p>
            <a:pPr marL="0" indent="0" algn="just">
              <a:buNone/>
            </a:pPr>
            <a:endParaRPr lang="en-US" dirty="0"/>
          </a:p>
        </p:txBody>
      </p:sp>
      <p:pic>
        <p:nvPicPr>
          <p:cNvPr id="6" name="Picture 2" descr="Addition of a single point dramatically changes the MMH line">
            <a:extLst>
              <a:ext uri="{FF2B5EF4-FFF2-40B4-BE49-F238E27FC236}">
                <a16:creationId xmlns:a16="http://schemas.microsoft.com/office/drawing/2014/main" id="{96BE68B8-4857-464B-A29B-EC6D1B7BF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077072"/>
            <a:ext cx="4058633"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8AC5BFB-9569-4B6D-9E3F-77212A8C78CA}"/>
              </a:ext>
            </a:extLst>
          </p:cNvPr>
          <p:cNvSpPr txBox="1"/>
          <p:nvPr/>
        </p:nvSpPr>
        <p:spPr>
          <a:xfrm>
            <a:off x="6516216" y="4293095"/>
            <a:ext cx="1799928" cy="1015663"/>
          </a:xfrm>
          <a:prstGeom prst="rect">
            <a:avLst/>
          </a:prstGeom>
          <a:noFill/>
          <a:ln>
            <a:solidFill>
              <a:schemeClr val="bg2">
                <a:lumMod val="50000"/>
              </a:schemeClr>
            </a:solidFill>
          </a:ln>
        </p:spPr>
        <p:txBody>
          <a:bodyPr wrap="square" rtlCol="0">
            <a:spAutoFit/>
          </a:bodyPr>
          <a:lstStyle/>
          <a:p>
            <a:pPr algn="just"/>
            <a:r>
              <a:rPr lang="en-US" sz="1000" b="0" dirty="0"/>
              <a:t>If we add one point to the +1 class, we see that the location of the MMH changes substantially. Hence in this situation the MMH has clearly been over-fit.</a:t>
            </a:r>
          </a:p>
        </p:txBody>
      </p:sp>
      <p:sp>
        <p:nvSpPr>
          <p:cNvPr id="13" name="TextBox 5">
            <a:extLst>
              <a:ext uri="{FF2B5EF4-FFF2-40B4-BE49-F238E27FC236}">
                <a16:creationId xmlns:a16="http://schemas.microsoft.com/office/drawing/2014/main" id="{BA3A5906-D385-462C-A4C0-5D878A27CFE4}"/>
              </a:ext>
            </a:extLst>
          </p:cNvPr>
          <p:cNvSpPr txBox="1">
            <a:spLocks noChangeArrowheads="1"/>
          </p:cNvSpPr>
          <p:nvPr/>
        </p:nvSpPr>
        <p:spPr bwMode="auto">
          <a:xfrm>
            <a:off x="519862" y="4540170"/>
            <a:ext cx="1021432" cy="553998"/>
          </a:xfrm>
          <a:prstGeom prst="rect">
            <a:avLst/>
          </a:prstGeom>
          <a:noFill/>
          <a:ln w="9525">
            <a:solidFill>
              <a:schemeClr val="bg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1000" b="0" dirty="0">
                <a:latin typeface="Times New Roman" panose="02020603050405020304" pitchFamily="18" charset="0"/>
                <a:cs typeface="Times New Roman" panose="02020603050405020304" pitchFamily="18" charset="0"/>
              </a:rPr>
              <a:t>MMH perfectly separating the two classes</a:t>
            </a:r>
          </a:p>
        </p:txBody>
      </p:sp>
      <p:cxnSp>
        <p:nvCxnSpPr>
          <p:cNvPr id="14" name="Straight Arrow Connector 13">
            <a:extLst>
              <a:ext uri="{FF2B5EF4-FFF2-40B4-BE49-F238E27FC236}">
                <a16:creationId xmlns:a16="http://schemas.microsoft.com/office/drawing/2014/main" id="{9880686C-6FB1-464F-97BE-A4D339F7BD49}"/>
              </a:ext>
            </a:extLst>
          </p:cNvPr>
          <p:cNvCxnSpPr/>
          <p:nvPr/>
        </p:nvCxnSpPr>
        <p:spPr>
          <a:xfrm>
            <a:off x="6090749" y="4540170"/>
            <a:ext cx="373062" cy="11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A17A638-AAA2-4E0C-8793-2F6072B4F8E8}"/>
              </a:ext>
            </a:extLst>
          </p:cNvPr>
          <p:cNvCxnSpPr>
            <a:cxnSpLocks/>
          </p:cNvCxnSpPr>
          <p:nvPr/>
        </p:nvCxnSpPr>
        <p:spPr>
          <a:xfrm flipH="1">
            <a:off x="1571182" y="4729814"/>
            <a:ext cx="349636" cy="71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089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791852" y="619019"/>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Support Vector Classifiers</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r>
              <a:rPr lang="en-US" dirty="0">
                <a:latin typeface="Times New Roman" panose="02020603050405020304" pitchFamily="18" charset="0"/>
                <a:cs typeface="Times New Roman" panose="02020603050405020304" pitchFamily="18" charset="0"/>
              </a:rPr>
              <a:t>We could consider a classifier based on a separating hyperplane that doesn't perfectly separate the two classes, but does have a greater robustness to the addition of new individual observations and has a better classification on most of the training observations. This comes at the expense of some misclassification of a few training observations</a:t>
            </a:r>
          </a:p>
          <a:p>
            <a:pPr algn="just"/>
            <a:r>
              <a:rPr lang="en-US" dirty="0">
                <a:latin typeface="Times New Roman" panose="02020603050405020304" pitchFamily="18" charset="0"/>
                <a:cs typeface="Times New Roman" panose="02020603050405020304" pitchFamily="18" charset="0"/>
              </a:rPr>
              <a:t>This is how a support vector classifier or soft margin classifier works. A SVC allows some observations to be on the incorrect side of the margin (or hyperplane), hence it provides a "soft" separation. The following figures demonstrate observations being on the wrong side of the margin and the wrong side of the hyperplane respectively:</a:t>
            </a:r>
          </a:p>
          <a:p>
            <a:pPr marL="0" indent="0" algn="just">
              <a:buNone/>
            </a:pPr>
            <a:endParaRPr lang="en-US" dirty="0"/>
          </a:p>
          <a:p>
            <a:pPr marL="0" indent="0" algn="just">
              <a:buNone/>
            </a:pPr>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altLang="en-US" dirty="0"/>
          </a:p>
          <a:p>
            <a:pPr marL="0" indent="0" algn="just">
              <a:buNone/>
            </a:pPr>
            <a:endParaRPr lang="en-US" dirty="0"/>
          </a:p>
        </p:txBody>
      </p:sp>
      <p:pic>
        <p:nvPicPr>
          <p:cNvPr id="9" name="Picture 2" descr="Observations on the wrong side of the margin and hyperplane">
            <a:extLst>
              <a:ext uri="{FF2B5EF4-FFF2-40B4-BE49-F238E27FC236}">
                <a16:creationId xmlns:a16="http://schemas.microsoft.com/office/drawing/2014/main" id="{92AC8543-E777-433F-AF7C-7A44351A9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725144"/>
            <a:ext cx="4065835" cy="178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5895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Soft Margin Classification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endParaRPr lang="en-US" dirty="0"/>
          </a:p>
          <a:p>
            <a:pPr algn="just"/>
            <a:endParaRPr lang="en-US" dirty="0"/>
          </a:p>
          <a:p>
            <a:pPr algn="just"/>
            <a:endParaRPr lang="en-US" altLang="en-US" dirty="0"/>
          </a:p>
          <a:p>
            <a:pPr marL="0" indent="0" algn="just">
              <a:buNone/>
            </a:pPr>
            <a:endParaRPr lang="en-US" dirty="0"/>
          </a:p>
        </p:txBody>
      </p:sp>
      <p:pic>
        <p:nvPicPr>
          <p:cNvPr id="4" name="Picture 3" descr="A close up of a map&#10;&#10;Description automatically generated">
            <a:extLst>
              <a:ext uri="{FF2B5EF4-FFF2-40B4-BE49-F238E27FC236}">
                <a16:creationId xmlns:a16="http://schemas.microsoft.com/office/drawing/2014/main" id="{D087596E-8508-42B3-913C-12C7DF274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90" y="1523835"/>
            <a:ext cx="7605419" cy="3810330"/>
          </a:xfrm>
          <a:prstGeom prst="rect">
            <a:avLst/>
          </a:prstGeom>
        </p:spPr>
      </p:pic>
      <p:sp>
        <p:nvSpPr>
          <p:cNvPr id="5" name="Rectangle 4">
            <a:extLst>
              <a:ext uri="{FF2B5EF4-FFF2-40B4-BE49-F238E27FC236}">
                <a16:creationId xmlns:a16="http://schemas.microsoft.com/office/drawing/2014/main" id="{9FC1AD63-ED1F-401A-B5FF-7E9F0F615B53}"/>
              </a:ext>
            </a:extLst>
          </p:cNvPr>
          <p:cNvSpPr/>
          <p:nvPr/>
        </p:nvSpPr>
        <p:spPr>
          <a:xfrm>
            <a:off x="467816" y="5710174"/>
            <a:ext cx="8172635" cy="400110"/>
          </a:xfrm>
          <a:prstGeom prst="rect">
            <a:avLst/>
          </a:prstGeom>
        </p:spPr>
        <p:txBody>
          <a:bodyPr wrap="square">
            <a:spAutoFit/>
          </a:bodyPr>
          <a:lstStyle/>
          <a:p>
            <a:pPr marL="342900" indent="-342900">
              <a:buFont typeface="Arial" panose="020B0604020202020204" pitchFamily="34" charset="0"/>
              <a:buChar char="•"/>
            </a:pPr>
            <a:r>
              <a:rPr lang="en-US" sz="2000" b="0" dirty="0"/>
              <a:t>Overfitting can be controlled by soft margin approach</a:t>
            </a:r>
          </a:p>
        </p:txBody>
      </p:sp>
    </p:spTree>
    <p:extLst>
      <p:ext uri="{BB962C8B-B14F-4D97-AF65-F5344CB8AC3E}">
        <p14:creationId xmlns:p14="http://schemas.microsoft.com/office/powerpoint/2010/main" val="46983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Soft Margin Classification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endParaRPr lang="en-US" dirty="0"/>
          </a:p>
          <a:p>
            <a:pPr algn="just"/>
            <a:endParaRPr lang="en-US" dirty="0"/>
          </a:p>
          <a:p>
            <a:pPr algn="just"/>
            <a:endParaRPr lang="en-US" altLang="en-US" dirty="0"/>
          </a:p>
          <a:p>
            <a:pPr marL="0" indent="0" algn="just">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50C44AE7-D78A-4663-AECE-4323EC3E7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27" y="1455249"/>
            <a:ext cx="6988146" cy="3947502"/>
          </a:xfrm>
          <a:prstGeom prst="rect">
            <a:avLst/>
          </a:prstGeom>
        </p:spPr>
      </p:pic>
    </p:spTree>
    <p:extLst>
      <p:ext uri="{BB962C8B-B14F-4D97-AF65-F5344CB8AC3E}">
        <p14:creationId xmlns:p14="http://schemas.microsoft.com/office/powerpoint/2010/main" val="1710096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Soft Margin Classification Mathematically</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endParaRPr lang="en-US" dirty="0"/>
          </a:p>
          <a:p>
            <a:pPr algn="just"/>
            <a:endParaRPr lang="en-US" dirty="0"/>
          </a:p>
          <a:p>
            <a:pPr algn="just"/>
            <a:endParaRPr lang="en-US" altLang="en-US" dirty="0"/>
          </a:p>
          <a:p>
            <a:pPr marL="0" indent="0" algn="just">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5E54CA68-267E-4804-A017-34D57C64C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11" y="1716867"/>
            <a:ext cx="7209145" cy="4183743"/>
          </a:xfrm>
          <a:prstGeom prst="rect">
            <a:avLst/>
          </a:prstGeom>
        </p:spPr>
      </p:pic>
    </p:spTree>
    <p:extLst>
      <p:ext uri="{BB962C8B-B14F-4D97-AF65-F5344CB8AC3E}">
        <p14:creationId xmlns:p14="http://schemas.microsoft.com/office/powerpoint/2010/main" val="2032568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Soft Margin Classification – Solution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endParaRPr lang="en-US" dirty="0"/>
          </a:p>
          <a:p>
            <a:pPr algn="just"/>
            <a:endParaRPr lang="en-US" dirty="0"/>
          </a:p>
          <a:p>
            <a:pPr algn="just"/>
            <a:endParaRPr lang="en-US" altLang="en-US" dirty="0"/>
          </a:p>
          <a:p>
            <a:pPr marL="0" indent="0" algn="just">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4B624C5-8E74-474E-A49A-4808960E1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21" y="1559120"/>
            <a:ext cx="7582557" cy="4389500"/>
          </a:xfrm>
          <a:prstGeom prst="rect">
            <a:avLst/>
          </a:prstGeom>
        </p:spPr>
      </p:pic>
    </p:spTree>
    <p:extLst>
      <p:ext uri="{BB962C8B-B14F-4D97-AF65-F5344CB8AC3E}">
        <p14:creationId xmlns:p14="http://schemas.microsoft.com/office/powerpoint/2010/main" val="706237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Regression</a:t>
            </a:r>
          </a:p>
        </p:txBody>
      </p:sp>
      <p:sp>
        <p:nvSpPr>
          <p:cNvPr id="18435" name="Content Placeholder 2">
            <a:extLst>
              <a:ext uri="{FF2B5EF4-FFF2-40B4-BE49-F238E27FC236}">
                <a16:creationId xmlns:a16="http://schemas.microsoft.com/office/drawing/2014/main" id="{BCC378E5-E8A5-4226-A97B-D3598ED3C8E6}"/>
              </a:ext>
            </a:extLst>
          </p:cNvPr>
          <p:cNvSpPr>
            <a:spLocks noGrp="1" noChangeArrowheads="1"/>
          </p:cNvSpPr>
          <p:nvPr>
            <p:ph sz="quarter" idx="1"/>
          </p:nvPr>
        </p:nvSpPr>
        <p:spPr bwMode="auto">
          <a:xfrm>
            <a:off x="542819" y="1628800"/>
            <a:ext cx="8136632" cy="47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dirty="0">
                <a:latin typeface="Times New Roman" panose="02020603050405020304" pitchFamily="18" charset="0"/>
                <a:cs typeface="Times New Roman" panose="02020603050405020304" pitchFamily="18" charset="0"/>
              </a:rPr>
              <a:t>Regression analysis is a predictive modelling technique</a:t>
            </a:r>
          </a:p>
          <a:p>
            <a:pPr marL="0" indent="0" algn="just">
              <a:buNone/>
            </a:pP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It estimates the relationship between a dependent (target) and an independent (predictor) variables via a sloped straight line</a:t>
            </a:r>
          </a:p>
          <a:p>
            <a:pPr marL="0" indent="0" algn="just">
              <a:buNone/>
            </a:pP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The sloped straight line representing the linear relationship that fits the given data best is called as a regression line.</a:t>
            </a:r>
          </a:p>
          <a:p>
            <a:pPr algn="just"/>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It is also called as best fit line.</a:t>
            </a:r>
          </a:p>
          <a:p>
            <a:pPr algn="just"/>
            <a:endParaRPr lang="en-US" altLang="en-US" dirty="0">
              <a:latin typeface="Times New Roman" panose="02020603050405020304" pitchFamily="18" charset="0"/>
              <a:cs typeface="Times New Roman" panose="02020603050405020304" pitchFamily="18" charset="0"/>
            </a:endParaRPr>
          </a:p>
          <a:p>
            <a:pPr algn="just"/>
            <a:endParaRPr lang="en-US" altLang="en-US" sz="1800" dirty="0">
              <a:latin typeface="Times New Roman" panose="02020603050405020304" pitchFamily="18" charset="0"/>
              <a:cs typeface="Times New Roman" panose="02020603050405020304" pitchFamily="18" charset="0"/>
            </a:endParaRPr>
          </a:p>
          <a:p>
            <a:pPr algn="just"/>
            <a:endParaRPr lang="en-US" altLang="en-US" sz="1800" dirty="0">
              <a:latin typeface="Times New Roman" panose="02020603050405020304" pitchFamily="18" charset="0"/>
              <a:cs typeface="Times New Roman" panose="02020603050405020304" pitchFamily="18" charset="0"/>
            </a:endParaRPr>
          </a:p>
          <a:p>
            <a:pPr algn="just"/>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855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Generalization and Over Fitting</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C8C033-37AF-4582-B56D-1C5DA5F8B609}"/>
              </a:ext>
            </a:extLst>
          </p:cNvPr>
          <p:cNvSpPr>
            <a:spLocks noGrp="1"/>
          </p:cNvSpPr>
          <p:nvPr>
            <p:ph idx="1"/>
          </p:nvPr>
        </p:nvSpPr>
        <p:spPr>
          <a:xfrm>
            <a:off x="503548" y="1268760"/>
            <a:ext cx="8136904" cy="4970221"/>
          </a:xfrm>
        </p:spPr>
        <p:txBody>
          <a:bodyPr/>
          <a:lstStyle/>
          <a:p>
            <a:pPr algn="just"/>
            <a:r>
              <a:rPr lang="en-US" dirty="0">
                <a:latin typeface="Times New Roman" panose="02020603050405020304" pitchFamily="18" charset="0"/>
                <a:cs typeface="Times New Roman" panose="02020603050405020304" pitchFamily="18" charset="0"/>
              </a:rPr>
              <a:t>Generalization is the model’s ability to give sensible outputs to sets of input that it has never seen before</a:t>
            </a:r>
          </a:p>
          <a:p>
            <a:pPr algn="just"/>
            <a:r>
              <a:rPr lang="en-US" altLang="en-US" dirty="0">
                <a:latin typeface="Times New Roman" panose="02020603050405020304" pitchFamily="18" charset="0"/>
                <a:cs typeface="Times New Roman" panose="02020603050405020304" pitchFamily="18" charset="0"/>
              </a:rPr>
              <a:t>Arguably, Machine Learning models have one sole purpose; to generalize well </a:t>
            </a:r>
          </a:p>
          <a:p>
            <a:pPr algn="just"/>
            <a:r>
              <a:rPr lang="en-US" dirty="0">
                <a:latin typeface="Times New Roman" panose="02020603050405020304" pitchFamily="18" charset="0"/>
                <a:cs typeface="Times New Roman" panose="02020603050405020304" pitchFamily="18" charset="0"/>
              </a:rPr>
              <a:t>A model that generalizes well is a model that is neither underfit nor overfit</a:t>
            </a:r>
          </a:p>
          <a:p>
            <a:pPr algn="just"/>
            <a:r>
              <a:rPr lang="en-US" dirty="0">
                <a:latin typeface="Times New Roman" panose="02020603050405020304" pitchFamily="18" charset="0"/>
                <a:cs typeface="Times New Roman" panose="02020603050405020304" pitchFamily="18" charset="0"/>
              </a:rPr>
              <a:t>When we run our training algorithm on the data set, we allow the overall cost (i.e. distance from each point to the line) to become smaller with more iterations. Leaving this training algorithm run for long leads to minimal overall cost. However, this means that the line will be fit into all the points (including noise), catching secondary patterns that may not be needed for the generalizability of the model</a:t>
            </a:r>
          </a:p>
          <a:p>
            <a:pPr algn="just"/>
            <a:r>
              <a:rPr lang="en-US" dirty="0">
                <a:latin typeface="Times New Roman" panose="02020603050405020304" pitchFamily="18" charset="0"/>
                <a:cs typeface="Times New Roman" panose="02020603050405020304" pitchFamily="18" charset="0"/>
              </a:rPr>
              <a:t>If we leave the learning algorithm running for long, it cold end up fitting the line in the following manner:</a:t>
            </a:r>
          </a:p>
        </p:txBody>
      </p:sp>
    </p:spTree>
    <p:extLst>
      <p:ext uri="{BB962C8B-B14F-4D97-AF65-F5344CB8AC3E}">
        <p14:creationId xmlns:p14="http://schemas.microsoft.com/office/powerpoint/2010/main" val="835838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Generalization and Over Fitting</a:t>
            </a:r>
            <a:endParaRPr lang="en-US" sz="2400" dirty="0">
              <a:latin typeface="Times New Roman" panose="02020603050405020304" pitchFamily="18" charset="0"/>
              <a:cs typeface="Times New Roman" panose="02020603050405020304" pitchFamily="18" charset="0"/>
            </a:endParaRPr>
          </a:p>
        </p:txBody>
      </p:sp>
      <p:pic>
        <p:nvPicPr>
          <p:cNvPr id="4" name="Content Placeholder 3" descr="A close up of a device&#10;&#10;Description automatically generated">
            <a:extLst>
              <a:ext uri="{FF2B5EF4-FFF2-40B4-BE49-F238E27FC236}">
                <a16:creationId xmlns:a16="http://schemas.microsoft.com/office/drawing/2014/main" id="{3ECA6D33-2223-41B9-AA22-D1D47741D6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84" y="1378659"/>
            <a:ext cx="7410450" cy="3895725"/>
          </a:xfrm>
        </p:spPr>
      </p:pic>
      <p:sp>
        <p:nvSpPr>
          <p:cNvPr id="5" name="Rectangle 4">
            <a:extLst>
              <a:ext uri="{FF2B5EF4-FFF2-40B4-BE49-F238E27FC236}">
                <a16:creationId xmlns:a16="http://schemas.microsoft.com/office/drawing/2014/main" id="{36908DC7-0EC7-4D63-B2E9-454D3246B8A0}"/>
              </a:ext>
            </a:extLst>
          </p:cNvPr>
          <p:cNvSpPr/>
          <p:nvPr/>
        </p:nvSpPr>
        <p:spPr>
          <a:xfrm>
            <a:off x="755576" y="5661248"/>
            <a:ext cx="7848600" cy="400110"/>
          </a:xfrm>
          <a:prstGeom prst="rect">
            <a:avLst/>
          </a:prstGeom>
        </p:spPr>
        <p:txBody>
          <a:bodyPr wrap="square">
            <a:spAutoFit/>
          </a:bodyPr>
          <a:lstStyle/>
          <a:p>
            <a:pPr marL="342900" indent="-342900">
              <a:buFont typeface="Arial" panose="020B0604020202020204" pitchFamily="34" charset="0"/>
              <a:buChar char="•"/>
            </a:pPr>
            <a:r>
              <a:rPr lang="en-US" sz="2000" b="0" dirty="0">
                <a:solidFill>
                  <a:srgbClr val="292929"/>
                </a:solidFill>
                <a:cs typeface="Times New Roman" panose="02020603050405020304" pitchFamily="18" charset="0"/>
              </a:rPr>
              <a:t>This looks good, right? Yes, but is it reliable? Well, not really</a:t>
            </a:r>
            <a:endParaRPr lang="en-US" sz="2000" b="0" dirty="0">
              <a:cs typeface="Times New Roman" panose="02020603050405020304" pitchFamily="18" charset="0"/>
            </a:endParaRPr>
          </a:p>
        </p:txBody>
      </p:sp>
    </p:spTree>
    <p:extLst>
      <p:ext uri="{BB962C8B-B14F-4D97-AF65-F5344CB8AC3E}">
        <p14:creationId xmlns:p14="http://schemas.microsoft.com/office/powerpoint/2010/main" val="1428457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Generalization and Over Fitting</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070377-3D02-4CE0-93AD-E7CB7812FF2C}"/>
              </a:ext>
            </a:extLst>
          </p:cNvPr>
          <p:cNvSpPr>
            <a:spLocks noGrp="1"/>
          </p:cNvSpPr>
          <p:nvPr>
            <p:ph idx="1"/>
          </p:nvPr>
        </p:nvSpPr>
        <p:spPr>
          <a:xfrm>
            <a:off x="755576" y="1556792"/>
            <a:ext cx="7920608" cy="4824536"/>
          </a:xfrm>
        </p:spPr>
        <p:txBody>
          <a:bodyPr/>
          <a:lstStyle/>
          <a:p>
            <a:pPr algn="just"/>
            <a:r>
              <a:rPr lang="en-US" dirty="0">
                <a:latin typeface="Times New Roman" panose="02020603050405020304" pitchFamily="18" charset="0"/>
                <a:cs typeface="Times New Roman" panose="02020603050405020304" pitchFamily="18" charset="0"/>
              </a:rPr>
              <a:t>In the figure above, the algorithm captured all trends — but not the dominant one. If we want to test the model on inputs that are beyond the line limits we have (i.e. generalize), what would that line look like? There is really no way to tell. Therefore, the outputs aren’t reliable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the model does not capture the dominant trend that we can all see (positively increasing, in our case), it can’t predict a likely output for an input that it has never seen before — defying the purpose of Machine Learning to begin with</a:t>
            </a:r>
          </a:p>
        </p:txBody>
      </p:sp>
    </p:spTree>
    <p:extLst>
      <p:ext uri="{BB962C8B-B14F-4D97-AF65-F5344CB8AC3E}">
        <p14:creationId xmlns:p14="http://schemas.microsoft.com/office/powerpoint/2010/main" val="2710031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Regularization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070377-3D02-4CE0-93AD-E7CB7812FF2C}"/>
              </a:ext>
            </a:extLst>
          </p:cNvPr>
          <p:cNvSpPr>
            <a:spLocks noGrp="1"/>
          </p:cNvSpPr>
          <p:nvPr>
            <p:ph idx="1"/>
          </p:nvPr>
        </p:nvSpPr>
        <p:spPr>
          <a:xfrm>
            <a:off x="755576" y="1556792"/>
            <a:ext cx="7920608" cy="4824536"/>
          </a:xfrm>
        </p:spPr>
        <p:txBody>
          <a:bodyPr/>
          <a:lstStyle/>
          <a:p>
            <a:pPr algn="just"/>
            <a:r>
              <a:rPr lang="en-US" dirty="0">
                <a:latin typeface="Times New Roman" panose="02020603050405020304" pitchFamily="18" charset="0"/>
                <a:cs typeface="Times New Roman" panose="02020603050405020304" pitchFamily="18" charset="0"/>
              </a:rPr>
              <a:t>Too many parameters = overfitting</a:t>
            </a:r>
          </a:p>
          <a:p>
            <a:pPr algn="just"/>
            <a:r>
              <a:rPr lang="en-US" dirty="0">
                <a:latin typeface="Times New Roman" panose="02020603050405020304" pitchFamily="18" charset="0"/>
                <a:cs typeface="Times New Roman" panose="02020603050405020304" pitchFamily="18" charset="0"/>
              </a:rPr>
              <a:t>Not enough parameters = underfitting</a:t>
            </a:r>
          </a:p>
          <a:p>
            <a:pPr algn="just"/>
            <a:r>
              <a:rPr lang="en-US" dirty="0">
                <a:latin typeface="Times New Roman" panose="02020603050405020304" pitchFamily="18" charset="0"/>
                <a:cs typeface="Times New Roman" panose="02020603050405020304" pitchFamily="18" charset="0"/>
              </a:rPr>
              <a:t>More data = less chance to overfit</a:t>
            </a:r>
          </a:p>
          <a:p>
            <a:pPr algn="just"/>
            <a:r>
              <a:rPr lang="en-US" dirty="0">
                <a:latin typeface="Times New Roman" panose="02020603050405020304" pitchFamily="18" charset="0"/>
                <a:cs typeface="Times New Roman" panose="02020603050405020304" pitchFamily="18" charset="0"/>
              </a:rPr>
              <a:t>How do we know what is required?</a:t>
            </a:r>
          </a:p>
          <a:p>
            <a:pPr algn="just"/>
            <a:endParaRPr lang="en-US" dirty="0"/>
          </a:p>
        </p:txBody>
      </p:sp>
    </p:spTree>
    <p:extLst>
      <p:ext uri="{BB962C8B-B14F-4D97-AF65-F5344CB8AC3E}">
        <p14:creationId xmlns:p14="http://schemas.microsoft.com/office/powerpoint/2010/main" val="2481866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Regularization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070377-3D02-4CE0-93AD-E7CB7812FF2C}"/>
              </a:ext>
            </a:extLst>
          </p:cNvPr>
          <p:cNvSpPr>
            <a:spLocks noGrp="1"/>
          </p:cNvSpPr>
          <p:nvPr>
            <p:ph idx="1"/>
          </p:nvPr>
        </p:nvSpPr>
        <p:spPr>
          <a:xfrm>
            <a:off x="755576" y="1556792"/>
            <a:ext cx="7920608" cy="4824536"/>
          </a:xfrm>
        </p:spPr>
        <p:txBody>
          <a:bodyPr/>
          <a:lstStyle/>
          <a:p>
            <a:pPr algn="just"/>
            <a:r>
              <a:rPr lang="en-US" dirty="0">
                <a:latin typeface="Times New Roman" panose="02020603050405020304" pitchFamily="18" charset="0"/>
                <a:cs typeface="Times New Roman" panose="02020603050405020304" pitchFamily="18" charset="0"/>
              </a:rPr>
              <a:t>Attempt to guide solution to not overfit</a:t>
            </a:r>
          </a:p>
          <a:p>
            <a:pPr algn="just"/>
            <a:r>
              <a:rPr lang="en-US" dirty="0">
                <a:latin typeface="Times New Roman" panose="02020603050405020304" pitchFamily="18" charset="0"/>
                <a:cs typeface="Times New Roman" panose="02020603050405020304" pitchFamily="18" charset="0"/>
              </a:rPr>
              <a:t>But still give freedom with many parameters</a:t>
            </a:r>
          </a:p>
          <a:p>
            <a:pPr algn="just"/>
            <a:endParaRPr lang="en-US" dirty="0"/>
          </a:p>
        </p:txBody>
      </p:sp>
    </p:spTree>
    <p:extLst>
      <p:ext uri="{BB962C8B-B14F-4D97-AF65-F5344CB8AC3E}">
        <p14:creationId xmlns:p14="http://schemas.microsoft.com/office/powerpoint/2010/main" val="8588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Data fitting problem</a:t>
            </a:r>
            <a:endParaRPr lang="en-US"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B41CD82-0DB0-4E8C-B722-122C2A2D09EF}"/>
              </a:ext>
            </a:extLst>
          </p:cNvPr>
          <p:cNvPicPr>
            <a:picLocks noGrp="1" noChangeAspect="1"/>
          </p:cNvPicPr>
          <p:nvPr>
            <p:ph idx="1"/>
          </p:nvPr>
        </p:nvPicPr>
        <p:blipFill>
          <a:blip r:embed="rId3"/>
          <a:stretch>
            <a:fillRect/>
          </a:stretch>
        </p:blipFill>
        <p:spPr>
          <a:xfrm>
            <a:off x="1743869" y="1807369"/>
            <a:ext cx="5943600" cy="4324350"/>
          </a:xfrm>
          <a:prstGeom prst="rect">
            <a:avLst/>
          </a:prstGeom>
        </p:spPr>
      </p:pic>
    </p:spTree>
    <p:extLst>
      <p:ext uri="{BB962C8B-B14F-4D97-AF65-F5344CB8AC3E}">
        <p14:creationId xmlns:p14="http://schemas.microsoft.com/office/powerpoint/2010/main" val="919097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Which is better a priori?</a:t>
            </a:r>
            <a:endParaRPr lang="en-US"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33D7803-FEFC-48BB-B0FA-5BC851A06A75}"/>
              </a:ext>
            </a:extLst>
          </p:cNvPr>
          <p:cNvPicPr>
            <a:picLocks noGrp="1" noChangeAspect="1"/>
          </p:cNvPicPr>
          <p:nvPr>
            <p:ph idx="1"/>
          </p:nvPr>
        </p:nvPicPr>
        <p:blipFill>
          <a:blip r:embed="rId3"/>
          <a:stretch>
            <a:fillRect/>
          </a:stretch>
        </p:blipFill>
        <p:spPr>
          <a:xfrm>
            <a:off x="827584" y="2420888"/>
            <a:ext cx="3646377" cy="2589683"/>
          </a:xfrm>
          <a:prstGeom prst="rect">
            <a:avLst/>
          </a:prstGeom>
        </p:spPr>
      </p:pic>
      <p:pic>
        <p:nvPicPr>
          <p:cNvPr id="7" name="Picture 6">
            <a:extLst>
              <a:ext uri="{FF2B5EF4-FFF2-40B4-BE49-F238E27FC236}">
                <a16:creationId xmlns:a16="http://schemas.microsoft.com/office/drawing/2014/main" id="{7518C9BC-014A-459F-A8C0-326D85B3F2C8}"/>
              </a:ext>
            </a:extLst>
          </p:cNvPr>
          <p:cNvPicPr>
            <a:picLocks noChangeAspect="1"/>
          </p:cNvPicPr>
          <p:nvPr/>
        </p:nvPicPr>
        <p:blipFill>
          <a:blip r:embed="rId4"/>
          <a:stretch>
            <a:fillRect/>
          </a:stretch>
        </p:blipFill>
        <p:spPr>
          <a:xfrm>
            <a:off x="4932040" y="2420888"/>
            <a:ext cx="3648322" cy="2589683"/>
          </a:xfrm>
          <a:prstGeom prst="rect">
            <a:avLst/>
          </a:prstGeom>
        </p:spPr>
      </p:pic>
      <p:sp>
        <p:nvSpPr>
          <p:cNvPr id="8" name="TextBox 7">
            <a:extLst>
              <a:ext uri="{FF2B5EF4-FFF2-40B4-BE49-F238E27FC236}">
                <a16:creationId xmlns:a16="http://schemas.microsoft.com/office/drawing/2014/main" id="{4D43070A-67C2-4E4A-9383-BA0E5AA2D384}"/>
              </a:ext>
            </a:extLst>
          </p:cNvPr>
          <p:cNvSpPr txBox="1"/>
          <p:nvPr/>
        </p:nvSpPr>
        <p:spPr>
          <a:xfrm>
            <a:off x="1619672" y="5307176"/>
            <a:ext cx="2463800" cy="338554"/>
          </a:xfrm>
          <a:prstGeom prst="rect">
            <a:avLst/>
          </a:prstGeom>
          <a:noFill/>
        </p:spPr>
        <p:txBody>
          <a:bodyPr wrap="square" rtlCol="0">
            <a:spAutoFit/>
          </a:bodyPr>
          <a:lstStyle/>
          <a:p>
            <a:r>
              <a:rPr lang="en-US" sz="1600" b="0" dirty="0"/>
              <a:t>9</a:t>
            </a:r>
            <a:r>
              <a:rPr lang="en-US" sz="1600" b="0" baseline="30000" dirty="0"/>
              <a:t>th</a:t>
            </a:r>
            <a:r>
              <a:rPr lang="en-US" sz="1600" b="0" dirty="0"/>
              <a:t> order polynomial</a:t>
            </a:r>
          </a:p>
        </p:txBody>
      </p:sp>
      <p:sp>
        <p:nvSpPr>
          <p:cNvPr id="9" name="TextBox 8">
            <a:extLst>
              <a:ext uri="{FF2B5EF4-FFF2-40B4-BE49-F238E27FC236}">
                <a16:creationId xmlns:a16="http://schemas.microsoft.com/office/drawing/2014/main" id="{4BEEAACB-7816-4EA3-A77C-49CE4F99FC68}"/>
              </a:ext>
            </a:extLst>
          </p:cNvPr>
          <p:cNvSpPr txBox="1"/>
          <p:nvPr/>
        </p:nvSpPr>
        <p:spPr>
          <a:xfrm>
            <a:off x="5940152" y="5307176"/>
            <a:ext cx="1876896" cy="338554"/>
          </a:xfrm>
          <a:prstGeom prst="rect">
            <a:avLst/>
          </a:prstGeom>
          <a:noFill/>
        </p:spPr>
        <p:txBody>
          <a:bodyPr wrap="square" rtlCol="0">
            <a:spAutoFit/>
          </a:bodyPr>
          <a:lstStyle/>
          <a:p>
            <a:r>
              <a:rPr lang="en-US" sz="1600" b="0" dirty="0"/>
              <a:t>1</a:t>
            </a:r>
            <a:r>
              <a:rPr lang="en-US" sz="1600" b="0" baseline="30000" dirty="0"/>
              <a:t>st</a:t>
            </a:r>
            <a:r>
              <a:rPr lang="en-US" sz="1600" b="0" dirty="0"/>
              <a:t> order polynomial</a:t>
            </a:r>
          </a:p>
        </p:txBody>
      </p:sp>
    </p:spTree>
    <p:extLst>
      <p:ext uri="{BB962C8B-B14F-4D97-AF65-F5344CB8AC3E}">
        <p14:creationId xmlns:p14="http://schemas.microsoft.com/office/powerpoint/2010/main" val="3122582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Regularization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070377-3D02-4CE0-93AD-E7CB7812FF2C}"/>
              </a:ext>
            </a:extLst>
          </p:cNvPr>
          <p:cNvSpPr>
            <a:spLocks noGrp="1"/>
          </p:cNvSpPr>
          <p:nvPr>
            <p:ph idx="1"/>
          </p:nvPr>
        </p:nvSpPr>
        <p:spPr>
          <a:xfrm>
            <a:off x="755576" y="1556792"/>
            <a:ext cx="7920608" cy="4824536"/>
          </a:xfrm>
        </p:spPr>
        <p:txBody>
          <a:bodyPr/>
          <a:lstStyle/>
          <a:p>
            <a:pPr algn="just"/>
            <a:r>
              <a:rPr lang="en-US" dirty="0">
                <a:latin typeface="Times New Roman" panose="02020603050405020304" pitchFamily="18" charset="0"/>
                <a:cs typeface="Times New Roman" panose="02020603050405020304" pitchFamily="18" charset="0"/>
              </a:rPr>
              <a:t>Attempt to guide solution to not overfit</a:t>
            </a:r>
          </a:p>
          <a:p>
            <a:pPr algn="just"/>
            <a:r>
              <a:rPr lang="en-US" dirty="0">
                <a:latin typeface="Times New Roman" panose="02020603050405020304" pitchFamily="18" charset="0"/>
                <a:cs typeface="Times New Roman" panose="02020603050405020304" pitchFamily="18" charset="0"/>
              </a:rPr>
              <a:t>But still give freedom with many parameters</a:t>
            </a:r>
          </a:p>
          <a:p>
            <a:r>
              <a:rPr lang="en-US" dirty="0">
                <a:latin typeface="Times New Roman" panose="02020603050405020304" pitchFamily="18" charset="0"/>
                <a:cs typeface="Times New Roman" panose="02020603050405020304" pitchFamily="18" charset="0"/>
              </a:rPr>
              <a:t>Idea: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Penalize the use of parameters to prefer small weights.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Idea: add a cost to having high weights</a:t>
            </a:r>
          </a:p>
          <a:p>
            <a:pPr algn="just"/>
            <a:r>
              <a:rPr lang="en-US" dirty="0">
                <a:latin typeface="Times New Roman" panose="02020603050405020304" pitchFamily="18" charset="0"/>
                <a:cs typeface="Times New Roman" panose="02020603050405020304" pitchFamily="18" charset="0"/>
              </a:rPr>
              <a:t>λ = regularization parameter</a:t>
            </a:r>
          </a:p>
          <a:p>
            <a:pPr algn="just"/>
            <a:endParaRPr lang="en-US" dirty="0"/>
          </a:p>
        </p:txBody>
      </p:sp>
      <p:pic>
        <p:nvPicPr>
          <p:cNvPr id="6" name="Picture 5">
            <a:extLst>
              <a:ext uri="{FF2B5EF4-FFF2-40B4-BE49-F238E27FC236}">
                <a16:creationId xmlns:a16="http://schemas.microsoft.com/office/drawing/2014/main" id="{AD9ED58A-47A2-4CCB-8D71-D42BA04F0424}"/>
              </a:ext>
            </a:extLst>
          </p:cNvPr>
          <p:cNvPicPr>
            <a:picLocks noChangeAspect="1"/>
          </p:cNvPicPr>
          <p:nvPr/>
        </p:nvPicPr>
        <p:blipFill>
          <a:blip r:embed="rId3"/>
          <a:stretch>
            <a:fillRect/>
          </a:stretch>
        </p:blipFill>
        <p:spPr>
          <a:xfrm>
            <a:off x="3297100" y="5324745"/>
            <a:ext cx="2837559" cy="949861"/>
          </a:xfrm>
          <a:prstGeom prst="rect">
            <a:avLst/>
          </a:prstGeom>
        </p:spPr>
      </p:pic>
    </p:spTree>
    <p:extLst>
      <p:ext uri="{BB962C8B-B14F-4D97-AF65-F5344CB8AC3E}">
        <p14:creationId xmlns:p14="http://schemas.microsoft.com/office/powerpoint/2010/main" val="1791538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Forms of Regularization</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6421E8-9554-443D-87DD-36D062F19D3D}"/>
              </a:ext>
            </a:extLst>
          </p:cNvPr>
          <p:cNvSpPr>
            <a:spLocks noGrp="1"/>
          </p:cNvSpPr>
          <p:nvPr>
            <p:ph idx="1"/>
          </p:nvPr>
        </p:nvSpPr>
        <p:spPr>
          <a:xfrm>
            <a:off x="685800" y="1556792"/>
            <a:ext cx="7990384" cy="4824536"/>
          </a:xfrm>
        </p:spPr>
        <p:txBody>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Adding more data is a kind of regularization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Pooling is a kind of regularization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augmentation is a kind of regularization</a:t>
            </a:r>
          </a:p>
          <a:p>
            <a:pPr marL="0" indent="0">
              <a:buNone/>
            </a:pPr>
            <a:endParaRPr lang="en-US" dirty="0"/>
          </a:p>
        </p:txBody>
      </p:sp>
    </p:spTree>
    <p:extLst>
      <p:ext uri="{BB962C8B-B14F-4D97-AF65-F5344CB8AC3E}">
        <p14:creationId xmlns:p14="http://schemas.microsoft.com/office/powerpoint/2010/main" val="676162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400" dirty="0">
                <a:latin typeface="Times New Roman" panose="02020603050405020304" pitchFamily="18" charset="0"/>
                <a:cs typeface="Times New Roman" panose="02020603050405020304" pitchFamily="18" charset="0"/>
              </a:rPr>
              <a:t>Validation</a:t>
            </a:r>
          </a:p>
        </p:txBody>
      </p:sp>
      <p:sp>
        <p:nvSpPr>
          <p:cNvPr id="3" name="Content Placeholder 2">
            <a:extLst>
              <a:ext uri="{FF2B5EF4-FFF2-40B4-BE49-F238E27FC236}">
                <a16:creationId xmlns:a16="http://schemas.microsoft.com/office/drawing/2014/main" id="{426421E8-9554-443D-87DD-36D062F19D3D}"/>
              </a:ext>
            </a:extLst>
          </p:cNvPr>
          <p:cNvSpPr>
            <a:spLocks noGrp="1"/>
          </p:cNvSpPr>
          <p:nvPr>
            <p:ph idx="1"/>
          </p:nvPr>
        </p:nvSpPr>
        <p:spPr>
          <a:xfrm>
            <a:off x="685800" y="1378496"/>
            <a:ext cx="7990384" cy="4824536"/>
          </a:xfrm>
        </p:spPr>
        <p:txBody>
          <a:bodyPr/>
          <a:lstStyle/>
          <a:p>
            <a:pPr algn="just"/>
            <a:r>
              <a:rPr lang="en-US" dirty="0">
                <a:latin typeface="Times New Roman" panose="02020603050405020304" pitchFamily="18" charset="0"/>
                <a:cs typeface="Times New Roman" panose="02020603050405020304" pitchFamily="18" charset="0"/>
              </a:rPr>
              <a:t>Cross-validation generates an approximate estimate of how well the learned model will do on “unseen” data</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By averaging over different partitions it is more robust than just a single train/validate partition of the data</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“k-fold” cross-validation is a generalization</a:t>
            </a:r>
          </a:p>
          <a:p>
            <a:pPr lvl="1" algn="just"/>
            <a:r>
              <a:rPr lang="en-US" dirty="0">
                <a:latin typeface="Times New Roman" panose="02020603050405020304" pitchFamily="18" charset="0"/>
                <a:cs typeface="Times New Roman" panose="02020603050405020304" pitchFamily="18" charset="0"/>
              </a:rPr>
              <a:t>partition data into disjoint validation subsets of size n/k</a:t>
            </a:r>
          </a:p>
          <a:p>
            <a:pPr lvl="1" algn="just"/>
            <a:r>
              <a:rPr lang="en-US" dirty="0">
                <a:latin typeface="Times New Roman" panose="02020603050405020304" pitchFamily="18" charset="0"/>
                <a:cs typeface="Times New Roman" panose="02020603050405020304" pitchFamily="18" charset="0"/>
              </a:rPr>
              <a:t>train, validate, and average over the v partitions</a:t>
            </a:r>
          </a:p>
          <a:p>
            <a:pPr lvl="1" algn="just"/>
            <a:r>
              <a:rPr lang="en-US" dirty="0">
                <a:latin typeface="Times New Roman" panose="02020603050405020304" pitchFamily="18" charset="0"/>
                <a:cs typeface="Times New Roman" panose="02020603050405020304" pitchFamily="18" charset="0"/>
              </a:rPr>
              <a:t>e.g., k=10 is commonly used</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k-fold cross-validation is approximately k times computationally more expensive than just fitting a model to all of the data</a:t>
            </a:r>
          </a:p>
          <a:p>
            <a:pPr marL="0" indent="0">
              <a:buNone/>
            </a:pPr>
            <a:endParaRPr lang="en-US" dirty="0"/>
          </a:p>
        </p:txBody>
      </p:sp>
    </p:spTree>
    <p:extLst>
      <p:ext uri="{BB962C8B-B14F-4D97-AF65-F5344CB8AC3E}">
        <p14:creationId xmlns:p14="http://schemas.microsoft.com/office/powerpoint/2010/main" val="5077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Linear Regression</a:t>
            </a:r>
          </a:p>
        </p:txBody>
      </p:sp>
      <p:sp>
        <p:nvSpPr>
          <p:cNvPr id="18435" name="Content Placeholder 2">
            <a:extLst>
              <a:ext uri="{FF2B5EF4-FFF2-40B4-BE49-F238E27FC236}">
                <a16:creationId xmlns:a16="http://schemas.microsoft.com/office/drawing/2014/main" id="{BCC378E5-E8A5-4226-A97B-D3598ED3C8E6}"/>
              </a:ext>
            </a:extLst>
          </p:cNvPr>
          <p:cNvSpPr>
            <a:spLocks noGrp="1" noChangeArrowheads="1"/>
          </p:cNvSpPr>
          <p:nvPr>
            <p:ph sz="quarter" idx="1"/>
          </p:nvPr>
        </p:nvSpPr>
        <p:spPr bwMode="auto">
          <a:xfrm>
            <a:off x="562127" y="1421323"/>
            <a:ext cx="8136632" cy="47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pPr>
            <a:r>
              <a:rPr lang="en-US" altLang="en-US" dirty="0">
                <a:latin typeface="Times New Roman" panose="02020603050405020304" pitchFamily="18" charset="0"/>
                <a:cs typeface="Times New Roman" panose="02020603050405020304" pitchFamily="18" charset="0"/>
              </a:rPr>
              <a:t>In Machine Learning,</a:t>
            </a:r>
          </a:p>
          <a:p>
            <a:pPr algn="just"/>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Linear Regression is a supervised machine learning algorithm</a:t>
            </a:r>
          </a:p>
          <a:p>
            <a:pPr algn="just"/>
            <a:r>
              <a:rPr lang="en-US" altLang="en-US" dirty="0">
                <a:latin typeface="Times New Roman" panose="02020603050405020304" pitchFamily="18" charset="0"/>
                <a:cs typeface="Times New Roman" panose="02020603050405020304" pitchFamily="18" charset="0"/>
              </a:rPr>
              <a:t>It tries to find out the best linear relationship that describes the data you have</a:t>
            </a:r>
          </a:p>
          <a:p>
            <a:pPr algn="just"/>
            <a:r>
              <a:rPr lang="en-US" altLang="en-US" dirty="0">
                <a:latin typeface="Times New Roman" panose="02020603050405020304" pitchFamily="18" charset="0"/>
                <a:cs typeface="Times New Roman" panose="02020603050405020304" pitchFamily="18" charset="0"/>
              </a:rPr>
              <a:t>It assumes that there exists a linear relationship between a dependent variable and independent variable(s)</a:t>
            </a:r>
          </a:p>
          <a:p>
            <a:pPr algn="just"/>
            <a:r>
              <a:rPr lang="en-US" altLang="en-US" dirty="0">
                <a:latin typeface="Times New Roman" panose="02020603050405020304" pitchFamily="18" charset="0"/>
                <a:cs typeface="Times New Roman" panose="02020603050405020304" pitchFamily="18" charset="0"/>
              </a:rPr>
              <a:t>The value of the dependent variable of a linear regression model is a continuous value i.e. real numbers</a:t>
            </a:r>
          </a:p>
        </p:txBody>
      </p:sp>
    </p:spTree>
    <p:extLst>
      <p:ext uri="{BB962C8B-B14F-4D97-AF65-F5344CB8AC3E}">
        <p14:creationId xmlns:p14="http://schemas.microsoft.com/office/powerpoint/2010/main" val="903813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735013" y="671512"/>
            <a:ext cx="7848600" cy="685800"/>
          </a:xfrm>
        </p:spPr>
        <p:txBody>
          <a:bodyPr/>
          <a:lstStyle/>
          <a:p>
            <a:pPr algn="ctr"/>
            <a:r>
              <a:rPr lang="en-US" sz="2400" dirty="0">
                <a:latin typeface="Times New Roman" panose="02020603050405020304" pitchFamily="18" charset="0"/>
                <a:cs typeface="Times New Roman" panose="02020603050405020304" pitchFamily="18" charset="0"/>
              </a:rPr>
              <a:t>Cross-Validation</a:t>
            </a:r>
          </a:p>
        </p:txBody>
      </p:sp>
      <p:sp>
        <p:nvSpPr>
          <p:cNvPr id="364547" name="Rectangle 3"/>
          <p:cNvSpPr>
            <a:spLocks noGrp="1" noChangeArrowheads="1"/>
          </p:cNvSpPr>
          <p:nvPr>
            <p:ph type="body" idx="1"/>
          </p:nvPr>
        </p:nvSpPr>
        <p:spPr>
          <a:xfrm>
            <a:off x="503684" y="1641457"/>
            <a:ext cx="4155629" cy="420687"/>
          </a:xfrm>
        </p:spPr>
        <p:txBody>
          <a:bodyPr/>
          <a:lstStyle/>
          <a:p>
            <a:r>
              <a:rPr lang="en-US" dirty="0">
                <a:latin typeface="Times New Roman" panose="02020603050405020304" pitchFamily="18" charset="0"/>
                <a:cs typeface="Times New Roman" panose="02020603050405020304" pitchFamily="18" charset="0"/>
              </a:rPr>
              <a:t>Split original set of examples, train</a:t>
            </a:r>
          </a:p>
          <a:p>
            <a:endParaRPr lang="en-US" dirty="0"/>
          </a:p>
        </p:txBody>
      </p:sp>
      <p:sp>
        <p:nvSpPr>
          <p:cNvPr id="364550" name="Freeform 6"/>
          <p:cNvSpPr>
            <a:spLocks/>
          </p:cNvSpPr>
          <p:nvPr/>
        </p:nvSpPr>
        <p:spPr bwMode="auto">
          <a:xfrm>
            <a:off x="762000" y="2362200"/>
            <a:ext cx="4419600" cy="4081463"/>
          </a:xfrm>
          <a:custGeom>
            <a:avLst/>
            <a:gdLst>
              <a:gd name="T0" fmla="*/ 696 w 2096"/>
              <a:gd name="T1" fmla="*/ 1880 h 1936"/>
              <a:gd name="T2" fmla="*/ 216 w 2096"/>
              <a:gd name="T3" fmla="*/ 1592 h 1936"/>
              <a:gd name="T4" fmla="*/ 24 w 2096"/>
              <a:gd name="T5" fmla="*/ 776 h 1936"/>
              <a:gd name="T6" fmla="*/ 360 w 2096"/>
              <a:gd name="T7" fmla="*/ 104 h 1936"/>
              <a:gd name="T8" fmla="*/ 1512 w 2096"/>
              <a:gd name="T9" fmla="*/ 152 h 1936"/>
              <a:gd name="T10" fmla="*/ 2088 w 2096"/>
              <a:gd name="T11" fmla="*/ 968 h 1936"/>
              <a:gd name="T12" fmla="*/ 1560 w 2096"/>
              <a:gd name="T13" fmla="*/ 1784 h 1936"/>
              <a:gd name="T14" fmla="*/ 696 w 2096"/>
              <a:gd name="T15" fmla="*/ 1880 h 1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6" h="1936">
                <a:moveTo>
                  <a:pt x="696" y="1880"/>
                </a:moveTo>
                <a:cubicBezTo>
                  <a:pt x="472" y="1848"/>
                  <a:pt x="328" y="1776"/>
                  <a:pt x="216" y="1592"/>
                </a:cubicBezTo>
                <a:cubicBezTo>
                  <a:pt x="104" y="1408"/>
                  <a:pt x="0" y="1024"/>
                  <a:pt x="24" y="776"/>
                </a:cubicBezTo>
                <a:cubicBezTo>
                  <a:pt x="48" y="528"/>
                  <a:pt x="112" y="208"/>
                  <a:pt x="360" y="104"/>
                </a:cubicBezTo>
                <a:cubicBezTo>
                  <a:pt x="608" y="0"/>
                  <a:pt x="1224" y="8"/>
                  <a:pt x="1512" y="152"/>
                </a:cubicBezTo>
                <a:cubicBezTo>
                  <a:pt x="1800" y="296"/>
                  <a:pt x="2080" y="696"/>
                  <a:pt x="2088" y="968"/>
                </a:cubicBezTo>
                <a:cubicBezTo>
                  <a:pt x="2096" y="1240"/>
                  <a:pt x="1792" y="1632"/>
                  <a:pt x="1560" y="1784"/>
                </a:cubicBezTo>
                <a:cubicBezTo>
                  <a:pt x="1328" y="1936"/>
                  <a:pt x="920" y="1912"/>
                  <a:pt x="696" y="1880"/>
                </a:cubicBezTo>
                <a:close/>
              </a:path>
            </a:pathLst>
          </a:custGeom>
          <a:solidFill>
            <a:srgbClr val="F8F0D0"/>
          </a:solidFill>
          <a:ln w="28575" cmpd="sng">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64576" name="Group 32"/>
          <p:cNvGrpSpPr>
            <a:grpSpLocks/>
          </p:cNvGrpSpPr>
          <p:nvPr/>
        </p:nvGrpSpPr>
        <p:grpSpPr bwMode="auto">
          <a:xfrm>
            <a:off x="1217613" y="2794000"/>
            <a:ext cx="3441700" cy="3429000"/>
            <a:chOff x="1583" y="1760"/>
            <a:chExt cx="2168" cy="2160"/>
          </a:xfrm>
        </p:grpSpPr>
        <p:sp>
          <p:nvSpPr>
            <p:cNvPr id="364551" name="Text Box 7"/>
            <p:cNvSpPr txBox="1">
              <a:spLocks noChangeArrowheads="1"/>
            </p:cNvSpPr>
            <p:nvPr/>
          </p:nvSpPr>
          <p:spPr bwMode="auto">
            <a:xfrm>
              <a:off x="2220" y="258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52" name="Text Box 8"/>
            <p:cNvSpPr txBox="1">
              <a:spLocks noChangeArrowheads="1"/>
            </p:cNvSpPr>
            <p:nvPr/>
          </p:nvSpPr>
          <p:spPr bwMode="auto">
            <a:xfrm>
              <a:off x="2794" y="3032"/>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54" name="Text Box 10"/>
            <p:cNvSpPr txBox="1">
              <a:spLocks noChangeArrowheads="1"/>
            </p:cNvSpPr>
            <p:nvPr/>
          </p:nvSpPr>
          <p:spPr bwMode="auto">
            <a:xfrm>
              <a:off x="1583" y="2586"/>
              <a:ext cx="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55" name="Text Box 11"/>
            <p:cNvSpPr txBox="1">
              <a:spLocks noChangeArrowheads="1"/>
            </p:cNvSpPr>
            <p:nvPr/>
          </p:nvSpPr>
          <p:spPr bwMode="auto">
            <a:xfrm>
              <a:off x="2284" y="3670"/>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58" name="Text Box 14"/>
            <p:cNvSpPr txBox="1">
              <a:spLocks noChangeArrowheads="1"/>
            </p:cNvSpPr>
            <p:nvPr/>
          </p:nvSpPr>
          <p:spPr bwMode="auto">
            <a:xfrm>
              <a:off x="3368" y="309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59" name="Text Box 15"/>
            <p:cNvSpPr txBox="1">
              <a:spLocks noChangeArrowheads="1"/>
            </p:cNvSpPr>
            <p:nvPr/>
          </p:nvSpPr>
          <p:spPr bwMode="auto">
            <a:xfrm>
              <a:off x="1774" y="3224"/>
              <a:ext cx="20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60" name="Text Box 16"/>
            <p:cNvSpPr txBox="1">
              <a:spLocks noChangeArrowheads="1"/>
            </p:cNvSpPr>
            <p:nvPr/>
          </p:nvSpPr>
          <p:spPr bwMode="auto">
            <a:xfrm>
              <a:off x="2731" y="2523"/>
              <a:ext cx="20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64563" name="Text Box 19"/>
            <p:cNvSpPr txBox="1">
              <a:spLocks noChangeArrowheads="1"/>
            </p:cNvSpPr>
            <p:nvPr/>
          </p:nvSpPr>
          <p:spPr bwMode="auto">
            <a:xfrm>
              <a:off x="3177" y="329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64565" name="Text Box 21"/>
            <p:cNvSpPr txBox="1">
              <a:spLocks noChangeArrowheads="1"/>
            </p:cNvSpPr>
            <p:nvPr/>
          </p:nvSpPr>
          <p:spPr bwMode="auto">
            <a:xfrm>
              <a:off x="1583" y="195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64566" name="Text Box 22"/>
            <p:cNvSpPr txBox="1">
              <a:spLocks noChangeArrowheads="1"/>
            </p:cNvSpPr>
            <p:nvPr/>
          </p:nvSpPr>
          <p:spPr bwMode="auto">
            <a:xfrm>
              <a:off x="2093" y="3354"/>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64571" name="Text Box 27"/>
            <p:cNvSpPr txBox="1">
              <a:spLocks noChangeArrowheads="1"/>
            </p:cNvSpPr>
            <p:nvPr/>
          </p:nvSpPr>
          <p:spPr bwMode="auto">
            <a:xfrm>
              <a:off x="2922" y="2143"/>
              <a:ext cx="19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64572" name="Text Box 28"/>
            <p:cNvSpPr txBox="1">
              <a:spLocks noChangeArrowheads="1"/>
            </p:cNvSpPr>
            <p:nvPr/>
          </p:nvSpPr>
          <p:spPr bwMode="auto">
            <a:xfrm>
              <a:off x="3559" y="2334"/>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64573" name="Text Box 29"/>
            <p:cNvSpPr txBox="1">
              <a:spLocks noChangeArrowheads="1"/>
            </p:cNvSpPr>
            <p:nvPr/>
          </p:nvSpPr>
          <p:spPr bwMode="auto">
            <a:xfrm>
              <a:off x="2157" y="176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grpSp>
      <p:grpSp>
        <p:nvGrpSpPr>
          <p:cNvPr id="364575" name="Group 31"/>
          <p:cNvGrpSpPr>
            <a:grpSpLocks/>
          </p:cNvGrpSpPr>
          <p:nvPr/>
        </p:nvGrpSpPr>
        <p:grpSpPr bwMode="auto">
          <a:xfrm>
            <a:off x="1217613" y="2797175"/>
            <a:ext cx="2922587" cy="3146425"/>
            <a:chOff x="1583" y="1762"/>
            <a:chExt cx="1841" cy="1982"/>
          </a:xfrm>
        </p:grpSpPr>
        <p:sp>
          <p:nvSpPr>
            <p:cNvPr id="364553" name="Text Box 9"/>
            <p:cNvSpPr txBox="1">
              <a:spLocks noChangeArrowheads="1"/>
            </p:cNvSpPr>
            <p:nvPr/>
          </p:nvSpPr>
          <p:spPr bwMode="auto">
            <a:xfrm>
              <a:off x="2220" y="2907"/>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008000"/>
                  </a:solidFill>
                </a:rPr>
                <a:t>+</a:t>
              </a:r>
            </a:p>
          </p:txBody>
        </p:sp>
        <p:sp>
          <p:nvSpPr>
            <p:cNvPr id="364556" name="Text Box 12"/>
            <p:cNvSpPr txBox="1">
              <a:spLocks noChangeArrowheads="1"/>
            </p:cNvSpPr>
            <p:nvPr/>
          </p:nvSpPr>
          <p:spPr bwMode="auto">
            <a:xfrm>
              <a:off x="2539" y="1823"/>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008000"/>
                  </a:solidFill>
                </a:rPr>
                <a:t>+</a:t>
              </a:r>
            </a:p>
          </p:txBody>
        </p:sp>
        <p:sp>
          <p:nvSpPr>
            <p:cNvPr id="364557" name="Text Box 13"/>
            <p:cNvSpPr txBox="1">
              <a:spLocks noChangeArrowheads="1"/>
            </p:cNvSpPr>
            <p:nvPr/>
          </p:nvSpPr>
          <p:spPr bwMode="auto">
            <a:xfrm>
              <a:off x="3177" y="2524"/>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008000"/>
                  </a:solidFill>
                </a:rPr>
                <a:t>+</a:t>
              </a:r>
            </a:p>
          </p:txBody>
        </p:sp>
        <p:sp>
          <p:nvSpPr>
            <p:cNvPr id="364561" name="Text Box 17"/>
            <p:cNvSpPr txBox="1">
              <a:spLocks noChangeArrowheads="1"/>
            </p:cNvSpPr>
            <p:nvPr/>
          </p:nvSpPr>
          <p:spPr bwMode="auto">
            <a:xfrm>
              <a:off x="1902" y="1951"/>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008000"/>
                  </a:solidFill>
                </a:rPr>
                <a:t>+</a:t>
              </a:r>
            </a:p>
          </p:txBody>
        </p:sp>
        <p:sp>
          <p:nvSpPr>
            <p:cNvPr id="364562" name="Text Box 18"/>
            <p:cNvSpPr txBox="1">
              <a:spLocks noChangeArrowheads="1"/>
            </p:cNvSpPr>
            <p:nvPr/>
          </p:nvSpPr>
          <p:spPr bwMode="auto">
            <a:xfrm>
              <a:off x="2794" y="3417"/>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008000"/>
                  </a:solidFill>
                </a:rPr>
                <a:t>+</a:t>
              </a:r>
            </a:p>
          </p:txBody>
        </p:sp>
        <p:sp>
          <p:nvSpPr>
            <p:cNvPr id="364564" name="Text Box 20"/>
            <p:cNvSpPr txBox="1">
              <a:spLocks noChangeArrowheads="1"/>
            </p:cNvSpPr>
            <p:nvPr/>
          </p:nvSpPr>
          <p:spPr bwMode="auto">
            <a:xfrm>
              <a:off x="1710" y="278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sp>
          <p:nvSpPr>
            <p:cNvPr id="364567" name="Text Box 23"/>
            <p:cNvSpPr txBox="1">
              <a:spLocks noChangeArrowheads="1"/>
            </p:cNvSpPr>
            <p:nvPr/>
          </p:nvSpPr>
          <p:spPr bwMode="auto">
            <a:xfrm>
              <a:off x="1583" y="227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sp>
          <p:nvSpPr>
            <p:cNvPr id="364568" name="Text Box 24"/>
            <p:cNvSpPr txBox="1">
              <a:spLocks noChangeArrowheads="1"/>
            </p:cNvSpPr>
            <p:nvPr/>
          </p:nvSpPr>
          <p:spPr bwMode="auto">
            <a:xfrm>
              <a:off x="2603" y="278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sp>
          <p:nvSpPr>
            <p:cNvPr id="364569" name="Text Box 25"/>
            <p:cNvSpPr txBox="1">
              <a:spLocks noChangeArrowheads="1"/>
            </p:cNvSpPr>
            <p:nvPr/>
          </p:nvSpPr>
          <p:spPr bwMode="auto">
            <a:xfrm>
              <a:off x="2922" y="1762"/>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sp>
          <p:nvSpPr>
            <p:cNvPr id="364570" name="Text Box 26"/>
            <p:cNvSpPr txBox="1">
              <a:spLocks noChangeArrowheads="1"/>
            </p:cNvSpPr>
            <p:nvPr/>
          </p:nvSpPr>
          <p:spPr bwMode="auto">
            <a:xfrm>
              <a:off x="2093" y="2208"/>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sp>
          <p:nvSpPr>
            <p:cNvPr id="364574" name="Text Box 30"/>
            <p:cNvSpPr txBox="1">
              <a:spLocks noChangeArrowheads="1"/>
            </p:cNvSpPr>
            <p:nvPr/>
          </p:nvSpPr>
          <p:spPr bwMode="auto">
            <a:xfrm>
              <a:off x="2475" y="3228"/>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b="0">
                  <a:solidFill>
                    <a:srgbClr val="FF0000"/>
                  </a:solidFill>
                </a:rPr>
                <a:t>-</a:t>
              </a:r>
            </a:p>
          </p:txBody>
        </p:sp>
      </p:grpSp>
      <p:sp>
        <p:nvSpPr>
          <p:cNvPr id="364577" name="Oval 33"/>
          <p:cNvSpPr>
            <a:spLocks noChangeArrowheads="1"/>
          </p:cNvSpPr>
          <p:nvPr/>
        </p:nvSpPr>
        <p:spPr bwMode="auto">
          <a:xfrm>
            <a:off x="1676400" y="31242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8" name="Oval 34"/>
          <p:cNvSpPr>
            <a:spLocks noChangeArrowheads="1"/>
          </p:cNvSpPr>
          <p:nvPr/>
        </p:nvSpPr>
        <p:spPr bwMode="auto">
          <a:xfrm>
            <a:off x="1981200" y="36576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79" name="Oval 35"/>
          <p:cNvSpPr>
            <a:spLocks noChangeArrowheads="1"/>
          </p:cNvSpPr>
          <p:nvPr/>
        </p:nvSpPr>
        <p:spPr bwMode="auto">
          <a:xfrm>
            <a:off x="1143000" y="37338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0" name="Oval 36"/>
          <p:cNvSpPr>
            <a:spLocks noChangeArrowheads="1"/>
          </p:cNvSpPr>
          <p:nvPr/>
        </p:nvSpPr>
        <p:spPr bwMode="auto">
          <a:xfrm>
            <a:off x="1371600" y="45720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1" name="Oval 37"/>
          <p:cNvSpPr>
            <a:spLocks noChangeArrowheads="1"/>
          </p:cNvSpPr>
          <p:nvPr/>
        </p:nvSpPr>
        <p:spPr bwMode="auto">
          <a:xfrm>
            <a:off x="2209800" y="46482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2" name="Oval 38"/>
          <p:cNvSpPr>
            <a:spLocks noChangeArrowheads="1"/>
          </p:cNvSpPr>
          <p:nvPr/>
        </p:nvSpPr>
        <p:spPr bwMode="auto">
          <a:xfrm>
            <a:off x="2743200" y="45720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3" name="Oval 39"/>
          <p:cNvSpPr>
            <a:spLocks noChangeArrowheads="1"/>
          </p:cNvSpPr>
          <p:nvPr/>
        </p:nvSpPr>
        <p:spPr bwMode="auto">
          <a:xfrm>
            <a:off x="2667000" y="29718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4" name="Oval 40"/>
          <p:cNvSpPr>
            <a:spLocks noChangeArrowheads="1"/>
          </p:cNvSpPr>
          <p:nvPr/>
        </p:nvSpPr>
        <p:spPr bwMode="auto">
          <a:xfrm>
            <a:off x="3276600" y="28956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5" name="Oval 41"/>
          <p:cNvSpPr>
            <a:spLocks noChangeArrowheads="1"/>
          </p:cNvSpPr>
          <p:nvPr/>
        </p:nvSpPr>
        <p:spPr bwMode="auto">
          <a:xfrm>
            <a:off x="3657600" y="40386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6" name="Oval 42"/>
          <p:cNvSpPr>
            <a:spLocks noChangeArrowheads="1"/>
          </p:cNvSpPr>
          <p:nvPr/>
        </p:nvSpPr>
        <p:spPr bwMode="auto">
          <a:xfrm>
            <a:off x="2590800" y="52578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7" name="Oval 43"/>
          <p:cNvSpPr>
            <a:spLocks noChangeArrowheads="1"/>
          </p:cNvSpPr>
          <p:nvPr/>
        </p:nvSpPr>
        <p:spPr bwMode="auto">
          <a:xfrm>
            <a:off x="3124200" y="54864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88" name="Line 44"/>
          <p:cNvSpPr>
            <a:spLocks noChangeShapeType="1"/>
          </p:cNvSpPr>
          <p:nvPr/>
        </p:nvSpPr>
        <p:spPr bwMode="auto">
          <a:xfrm flipV="1">
            <a:off x="3352800" y="4495800"/>
            <a:ext cx="3124200" cy="152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4591" name="Rectangle 47"/>
          <p:cNvSpPr>
            <a:spLocks noChangeArrowheads="1"/>
          </p:cNvSpPr>
          <p:nvPr/>
        </p:nvSpPr>
        <p:spPr bwMode="auto">
          <a:xfrm>
            <a:off x="5791200" y="2819400"/>
            <a:ext cx="1828800" cy="27432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2" name="Oval 48"/>
          <p:cNvSpPr>
            <a:spLocks noChangeArrowheads="1"/>
          </p:cNvSpPr>
          <p:nvPr/>
        </p:nvSpPr>
        <p:spPr bwMode="auto">
          <a:xfrm>
            <a:off x="65532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3" name="Oval 49"/>
          <p:cNvSpPr>
            <a:spLocks noChangeArrowheads="1"/>
          </p:cNvSpPr>
          <p:nvPr/>
        </p:nvSpPr>
        <p:spPr bwMode="auto">
          <a:xfrm>
            <a:off x="6324600" y="3429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4" name="Oval 50"/>
          <p:cNvSpPr>
            <a:spLocks noChangeArrowheads="1"/>
          </p:cNvSpPr>
          <p:nvPr/>
        </p:nvSpPr>
        <p:spPr bwMode="auto">
          <a:xfrm>
            <a:off x="6172200" y="3048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5" name="Oval 51"/>
          <p:cNvSpPr>
            <a:spLocks noChangeArrowheads="1"/>
          </p:cNvSpPr>
          <p:nvPr/>
        </p:nvSpPr>
        <p:spPr bwMode="auto">
          <a:xfrm>
            <a:off x="6858000" y="3657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6" name="Oval 52"/>
          <p:cNvSpPr>
            <a:spLocks noChangeArrowheads="1"/>
          </p:cNvSpPr>
          <p:nvPr/>
        </p:nvSpPr>
        <p:spPr bwMode="auto">
          <a:xfrm>
            <a:off x="7467600" y="3810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7" name="Oval 53"/>
          <p:cNvSpPr>
            <a:spLocks noChangeArrowheads="1"/>
          </p:cNvSpPr>
          <p:nvPr/>
        </p:nvSpPr>
        <p:spPr bwMode="auto">
          <a:xfrm>
            <a:off x="5943600" y="4038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8" name="Oval 54"/>
          <p:cNvSpPr>
            <a:spLocks noChangeArrowheads="1"/>
          </p:cNvSpPr>
          <p:nvPr/>
        </p:nvSpPr>
        <p:spPr bwMode="auto">
          <a:xfrm>
            <a:off x="6858000" y="472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599" name="Oval 55"/>
          <p:cNvSpPr>
            <a:spLocks noChangeArrowheads="1"/>
          </p:cNvSpPr>
          <p:nvPr/>
        </p:nvSpPr>
        <p:spPr bwMode="auto">
          <a:xfrm>
            <a:off x="6019800" y="4572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0" name="Oval 56"/>
          <p:cNvSpPr>
            <a:spLocks noChangeArrowheads="1"/>
          </p:cNvSpPr>
          <p:nvPr/>
        </p:nvSpPr>
        <p:spPr bwMode="auto">
          <a:xfrm>
            <a:off x="6629400" y="4038600"/>
            <a:ext cx="76200" cy="76200"/>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1" name="Oval 57"/>
          <p:cNvSpPr>
            <a:spLocks noChangeArrowheads="1"/>
          </p:cNvSpPr>
          <p:nvPr/>
        </p:nvSpPr>
        <p:spPr bwMode="auto">
          <a:xfrm>
            <a:off x="72390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2" name="Oval 58"/>
          <p:cNvSpPr>
            <a:spLocks noChangeArrowheads="1"/>
          </p:cNvSpPr>
          <p:nvPr/>
        </p:nvSpPr>
        <p:spPr bwMode="auto">
          <a:xfrm>
            <a:off x="6553200" y="4800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3" name="Oval 59"/>
          <p:cNvSpPr>
            <a:spLocks noChangeArrowheads="1"/>
          </p:cNvSpPr>
          <p:nvPr/>
        </p:nvSpPr>
        <p:spPr bwMode="auto">
          <a:xfrm>
            <a:off x="7086600" y="3276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4" name="Oval 60"/>
          <p:cNvSpPr>
            <a:spLocks noChangeArrowheads="1"/>
          </p:cNvSpPr>
          <p:nvPr/>
        </p:nvSpPr>
        <p:spPr bwMode="auto">
          <a:xfrm>
            <a:off x="7315200" y="4953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5" name="Oval 61"/>
          <p:cNvSpPr>
            <a:spLocks noChangeArrowheads="1"/>
          </p:cNvSpPr>
          <p:nvPr/>
        </p:nvSpPr>
        <p:spPr bwMode="auto">
          <a:xfrm>
            <a:off x="6324600" y="52578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6" name="Oval 62"/>
          <p:cNvSpPr>
            <a:spLocks noChangeArrowheads="1"/>
          </p:cNvSpPr>
          <p:nvPr/>
        </p:nvSpPr>
        <p:spPr bwMode="auto">
          <a:xfrm>
            <a:off x="6477000" y="4343400"/>
            <a:ext cx="228600" cy="228600"/>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607" name="Text Box 63"/>
          <p:cNvSpPr txBox="1">
            <a:spLocks noChangeArrowheads="1"/>
          </p:cNvSpPr>
          <p:nvPr/>
        </p:nvSpPr>
        <p:spPr bwMode="auto">
          <a:xfrm>
            <a:off x="5248275" y="58039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0" dirty="0">
                <a:cs typeface="Times New Roman" panose="02020603050405020304" pitchFamily="18" charset="0"/>
              </a:rPr>
              <a:t>Hypothesis space H</a:t>
            </a:r>
          </a:p>
        </p:txBody>
      </p:sp>
      <p:sp>
        <p:nvSpPr>
          <p:cNvPr id="364608" name="Text Box 64"/>
          <p:cNvSpPr txBox="1">
            <a:spLocks noChangeArrowheads="1"/>
          </p:cNvSpPr>
          <p:nvPr/>
        </p:nvSpPr>
        <p:spPr bwMode="auto">
          <a:xfrm>
            <a:off x="4191000" y="46482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Train</a:t>
            </a:r>
          </a:p>
        </p:txBody>
      </p:sp>
      <p:sp>
        <p:nvSpPr>
          <p:cNvPr id="364609" name="Text Box 65"/>
          <p:cNvSpPr txBox="1">
            <a:spLocks noChangeArrowheads="1"/>
          </p:cNvSpPr>
          <p:nvPr/>
        </p:nvSpPr>
        <p:spPr bwMode="auto">
          <a:xfrm>
            <a:off x="1447800" y="2452688"/>
            <a:ext cx="365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0"/>
              <a:t>Examples D</a:t>
            </a:r>
          </a:p>
        </p:txBody>
      </p:sp>
    </p:spTree>
    <p:extLst>
      <p:ext uri="{BB962C8B-B14F-4D97-AF65-F5344CB8AC3E}">
        <p14:creationId xmlns:p14="http://schemas.microsoft.com/office/powerpoint/2010/main" val="3321983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723900" y="687932"/>
            <a:ext cx="7848600" cy="685800"/>
          </a:xfrm>
        </p:spPr>
        <p:txBody>
          <a:bodyPr/>
          <a:lstStyle/>
          <a:p>
            <a:pPr algn="ctr"/>
            <a:r>
              <a:rPr lang="en-US" dirty="0">
                <a:latin typeface="Times New Roman" panose="02020603050405020304" pitchFamily="18" charset="0"/>
                <a:cs typeface="Times New Roman" panose="02020603050405020304" pitchFamily="18" charset="0"/>
              </a:rPr>
              <a:t>Cross-Validation</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86051" name="Rectangle 3"/>
          <p:cNvSpPr>
            <a:spLocks noGrp="1" noChangeArrowheads="1"/>
          </p:cNvSpPr>
          <p:nvPr>
            <p:ph type="body" idx="1"/>
          </p:nvPr>
        </p:nvSpPr>
        <p:spPr>
          <a:xfrm>
            <a:off x="533400" y="1809625"/>
            <a:ext cx="6629400" cy="473075"/>
          </a:xfrm>
        </p:spPr>
        <p:txBody>
          <a:bodyPr/>
          <a:lstStyle/>
          <a:p>
            <a:r>
              <a:rPr lang="en-US" dirty="0">
                <a:latin typeface="Times New Roman" panose="02020603050405020304" pitchFamily="18" charset="0"/>
                <a:cs typeface="Times New Roman" panose="02020603050405020304" pitchFamily="18" charset="0"/>
              </a:rPr>
              <a:t>Evaluate hypothesis on testing set</a:t>
            </a:r>
          </a:p>
          <a:p>
            <a:endParaRPr lang="en-US" dirty="0"/>
          </a:p>
        </p:txBody>
      </p:sp>
      <p:sp>
        <p:nvSpPr>
          <p:cNvPr id="386052" name="Freeform 4"/>
          <p:cNvSpPr>
            <a:spLocks/>
          </p:cNvSpPr>
          <p:nvPr/>
        </p:nvSpPr>
        <p:spPr bwMode="auto">
          <a:xfrm>
            <a:off x="762000" y="2362200"/>
            <a:ext cx="4419600" cy="4081463"/>
          </a:xfrm>
          <a:custGeom>
            <a:avLst/>
            <a:gdLst>
              <a:gd name="T0" fmla="*/ 696 w 2096"/>
              <a:gd name="T1" fmla="*/ 1880 h 1936"/>
              <a:gd name="T2" fmla="*/ 216 w 2096"/>
              <a:gd name="T3" fmla="*/ 1592 h 1936"/>
              <a:gd name="T4" fmla="*/ 24 w 2096"/>
              <a:gd name="T5" fmla="*/ 776 h 1936"/>
              <a:gd name="T6" fmla="*/ 360 w 2096"/>
              <a:gd name="T7" fmla="*/ 104 h 1936"/>
              <a:gd name="T8" fmla="*/ 1512 w 2096"/>
              <a:gd name="T9" fmla="*/ 152 h 1936"/>
              <a:gd name="T10" fmla="*/ 2088 w 2096"/>
              <a:gd name="T11" fmla="*/ 968 h 1936"/>
              <a:gd name="T12" fmla="*/ 1560 w 2096"/>
              <a:gd name="T13" fmla="*/ 1784 h 1936"/>
              <a:gd name="T14" fmla="*/ 696 w 2096"/>
              <a:gd name="T15" fmla="*/ 1880 h 1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6" h="1936">
                <a:moveTo>
                  <a:pt x="696" y="1880"/>
                </a:moveTo>
                <a:cubicBezTo>
                  <a:pt x="472" y="1848"/>
                  <a:pt x="328" y="1776"/>
                  <a:pt x="216" y="1592"/>
                </a:cubicBezTo>
                <a:cubicBezTo>
                  <a:pt x="104" y="1408"/>
                  <a:pt x="0" y="1024"/>
                  <a:pt x="24" y="776"/>
                </a:cubicBezTo>
                <a:cubicBezTo>
                  <a:pt x="48" y="528"/>
                  <a:pt x="112" y="208"/>
                  <a:pt x="360" y="104"/>
                </a:cubicBezTo>
                <a:cubicBezTo>
                  <a:pt x="608" y="0"/>
                  <a:pt x="1224" y="8"/>
                  <a:pt x="1512" y="152"/>
                </a:cubicBezTo>
                <a:cubicBezTo>
                  <a:pt x="1800" y="296"/>
                  <a:pt x="2080" y="696"/>
                  <a:pt x="2088" y="968"/>
                </a:cubicBezTo>
                <a:cubicBezTo>
                  <a:pt x="2096" y="1240"/>
                  <a:pt x="1792" y="1632"/>
                  <a:pt x="1560" y="1784"/>
                </a:cubicBezTo>
                <a:cubicBezTo>
                  <a:pt x="1328" y="1936"/>
                  <a:pt x="920" y="1912"/>
                  <a:pt x="696" y="1880"/>
                </a:cubicBezTo>
                <a:close/>
              </a:path>
            </a:pathLst>
          </a:custGeom>
          <a:solidFill>
            <a:srgbClr val="F8F0D0"/>
          </a:solidFill>
          <a:ln w="28575" cmpd="sng">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86053" name="Group 5"/>
          <p:cNvGrpSpPr>
            <a:grpSpLocks/>
          </p:cNvGrpSpPr>
          <p:nvPr/>
        </p:nvGrpSpPr>
        <p:grpSpPr bwMode="auto">
          <a:xfrm>
            <a:off x="1217613" y="2794000"/>
            <a:ext cx="3441700" cy="3429000"/>
            <a:chOff x="1583" y="1760"/>
            <a:chExt cx="2168" cy="2160"/>
          </a:xfrm>
        </p:grpSpPr>
        <p:sp>
          <p:nvSpPr>
            <p:cNvPr id="386054" name="Text Box 6"/>
            <p:cNvSpPr txBox="1">
              <a:spLocks noChangeArrowheads="1"/>
            </p:cNvSpPr>
            <p:nvPr/>
          </p:nvSpPr>
          <p:spPr bwMode="auto">
            <a:xfrm>
              <a:off x="2220" y="258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55" name="Text Box 7"/>
            <p:cNvSpPr txBox="1">
              <a:spLocks noChangeArrowheads="1"/>
            </p:cNvSpPr>
            <p:nvPr/>
          </p:nvSpPr>
          <p:spPr bwMode="auto">
            <a:xfrm>
              <a:off x="2794" y="3032"/>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56" name="Text Box 8"/>
            <p:cNvSpPr txBox="1">
              <a:spLocks noChangeArrowheads="1"/>
            </p:cNvSpPr>
            <p:nvPr/>
          </p:nvSpPr>
          <p:spPr bwMode="auto">
            <a:xfrm>
              <a:off x="1583" y="2586"/>
              <a:ext cx="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57" name="Text Box 9"/>
            <p:cNvSpPr txBox="1">
              <a:spLocks noChangeArrowheads="1"/>
            </p:cNvSpPr>
            <p:nvPr/>
          </p:nvSpPr>
          <p:spPr bwMode="auto">
            <a:xfrm>
              <a:off x="2284" y="3670"/>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58" name="Text Box 10"/>
            <p:cNvSpPr txBox="1">
              <a:spLocks noChangeArrowheads="1"/>
            </p:cNvSpPr>
            <p:nvPr/>
          </p:nvSpPr>
          <p:spPr bwMode="auto">
            <a:xfrm>
              <a:off x="3368" y="309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59" name="Text Box 11"/>
            <p:cNvSpPr txBox="1">
              <a:spLocks noChangeArrowheads="1"/>
            </p:cNvSpPr>
            <p:nvPr/>
          </p:nvSpPr>
          <p:spPr bwMode="auto">
            <a:xfrm>
              <a:off x="1774" y="3224"/>
              <a:ext cx="20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60" name="Text Box 12"/>
            <p:cNvSpPr txBox="1">
              <a:spLocks noChangeArrowheads="1"/>
            </p:cNvSpPr>
            <p:nvPr/>
          </p:nvSpPr>
          <p:spPr bwMode="auto">
            <a:xfrm>
              <a:off x="2731" y="2523"/>
              <a:ext cx="20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6061" name="Text Box 13"/>
            <p:cNvSpPr txBox="1">
              <a:spLocks noChangeArrowheads="1"/>
            </p:cNvSpPr>
            <p:nvPr/>
          </p:nvSpPr>
          <p:spPr bwMode="auto">
            <a:xfrm>
              <a:off x="3177" y="329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6062" name="Text Box 14"/>
            <p:cNvSpPr txBox="1">
              <a:spLocks noChangeArrowheads="1"/>
            </p:cNvSpPr>
            <p:nvPr/>
          </p:nvSpPr>
          <p:spPr bwMode="auto">
            <a:xfrm>
              <a:off x="1583" y="195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6063" name="Text Box 15"/>
            <p:cNvSpPr txBox="1">
              <a:spLocks noChangeArrowheads="1"/>
            </p:cNvSpPr>
            <p:nvPr/>
          </p:nvSpPr>
          <p:spPr bwMode="auto">
            <a:xfrm>
              <a:off x="2093" y="3354"/>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6064" name="Text Box 16"/>
            <p:cNvSpPr txBox="1">
              <a:spLocks noChangeArrowheads="1"/>
            </p:cNvSpPr>
            <p:nvPr/>
          </p:nvSpPr>
          <p:spPr bwMode="auto">
            <a:xfrm>
              <a:off x="2922" y="2143"/>
              <a:ext cx="19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6065" name="Text Box 17"/>
            <p:cNvSpPr txBox="1">
              <a:spLocks noChangeArrowheads="1"/>
            </p:cNvSpPr>
            <p:nvPr/>
          </p:nvSpPr>
          <p:spPr bwMode="auto">
            <a:xfrm>
              <a:off x="3559" y="2334"/>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6066" name="Text Box 18"/>
            <p:cNvSpPr txBox="1">
              <a:spLocks noChangeArrowheads="1"/>
            </p:cNvSpPr>
            <p:nvPr/>
          </p:nvSpPr>
          <p:spPr bwMode="auto">
            <a:xfrm>
              <a:off x="2157" y="176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grpSp>
      <p:sp>
        <p:nvSpPr>
          <p:cNvPr id="386067" name="Oval 19"/>
          <p:cNvSpPr>
            <a:spLocks noChangeArrowheads="1"/>
          </p:cNvSpPr>
          <p:nvPr/>
        </p:nvSpPr>
        <p:spPr bwMode="auto">
          <a:xfrm>
            <a:off x="12954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68" name="Rectangle 20"/>
          <p:cNvSpPr>
            <a:spLocks noChangeArrowheads="1"/>
          </p:cNvSpPr>
          <p:nvPr/>
        </p:nvSpPr>
        <p:spPr bwMode="auto">
          <a:xfrm>
            <a:off x="5791200" y="2819400"/>
            <a:ext cx="1828800" cy="27432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69" name="Oval 21"/>
          <p:cNvSpPr>
            <a:spLocks noChangeArrowheads="1"/>
          </p:cNvSpPr>
          <p:nvPr/>
        </p:nvSpPr>
        <p:spPr bwMode="auto">
          <a:xfrm>
            <a:off x="65532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0" name="Oval 22"/>
          <p:cNvSpPr>
            <a:spLocks noChangeArrowheads="1"/>
          </p:cNvSpPr>
          <p:nvPr/>
        </p:nvSpPr>
        <p:spPr bwMode="auto">
          <a:xfrm>
            <a:off x="6324600" y="3429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1" name="Oval 23"/>
          <p:cNvSpPr>
            <a:spLocks noChangeArrowheads="1"/>
          </p:cNvSpPr>
          <p:nvPr/>
        </p:nvSpPr>
        <p:spPr bwMode="auto">
          <a:xfrm>
            <a:off x="6172200" y="3048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2" name="Oval 24"/>
          <p:cNvSpPr>
            <a:spLocks noChangeArrowheads="1"/>
          </p:cNvSpPr>
          <p:nvPr/>
        </p:nvSpPr>
        <p:spPr bwMode="auto">
          <a:xfrm>
            <a:off x="6858000" y="3657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3" name="Oval 25"/>
          <p:cNvSpPr>
            <a:spLocks noChangeArrowheads="1"/>
          </p:cNvSpPr>
          <p:nvPr/>
        </p:nvSpPr>
        <p:spPr bwMode="auto">
          <a:xfrm>
            <a:off x="7467600" y="3810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4" name="Oval 26"/>
          <p:cNvSpPr>
            <a:spLocks noChangeArrowheads="1"/>
          </p:cNvSpPr>
          <p:nvPr/>
        </p:nvSpPr>
        <p:spPr bwMode="auto">
          <a:xfrm>
            <a:off x="5943600" y="4038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5" name="Oval 27"/>
          <p:cNvSpPr>
            <a:spLocks noChangeArrowheads="1"/>
          </p:cNvSpPr>
          <p:nvPr/>
        </p:nvSpPr>
        <p:spPr bwMode="auto">
          <a:xfrm>
            <a:off x="6858000" y="472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6" name="Oval 28"/>
          <p:cNvSpPr>
            <a:spLocks noChangeArrowheads="1"/>
          </p:cNvSpPr>
          <p:nvPr/>
        </p:nvSpPr>
        <p:spPr bwMode="auto">
          <a:xfrm>
            <a:off x="6019800" y="4572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7" name="Oval 29"/>
          <p:cNvSpPr>
            <a:spLocks noChangeArrowheads="1"/>
          </p:cNvSpPr>
          <p:nvPr/>
        </p:nvSpPr>
        <p:spPr bwMode="auto">
          <a:xfrm>
            <a:off x="6629400" y="4038600"/>
            <a:ext cx="76200" cy="76200"/>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8" name="Oval 30"/>
          <p:cNvSpPr>
            <a:spLocks noChangeArrowheads="1"/>
          </p:cNvSpPr>
          <p:nvPr/>
        </p:nvSpPr>
        <p:spPr bwMode="auto">
          <a:xfrm>
            <a:off x="72390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79" name="Oval 31"/>
          <p:cNvSpPr>
            <a:spLocks noChangeArrowheads="1"/>
          </p:cNvSpPr>
          <p:nvPr/>
        </p:nvSpPr>
        <p:spPr bwMode="auto">
          <a:xfrm>
            <a:off x="6553200" y="4800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0" name="Oval 32"/>
          <p:cNvSpPr>
            <a:spLocks noChangeArrowheads="1"/>
          </p:cNvSpPr>
          <p:nvPr/>
        </p:nvSpPr>
        <p:spPr bwMode="auto">
          <a:xfrm>
            <a:off x="7086600" y="3276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1" name="Oval 33"/>
          <p:cNvSpPr>
            <a:spLocks noChangeArrowheads="1"/>
          </p:cNvSpPr>
          <p:nvPr/>
        </p:nvSpPr>
        <p:spPr bwMode="auto">
          <a:xfrm>
            <a:off x="7315200" y="4953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2" name="Oval 34"/>
          <p:cNvSpPr>
            <a:spLocks noChangeArrowheads="1"/>
          </p:cNvSpPr>
          <p:nvPr/>
        </p:nvSpPr>
        <p:spPr bwMode="auto">
          <a:xfrm>
            <a:off x="6324600" y="52578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3" name="Oval 35"/>
          <p:cNvSpPr>
            <a:spLocks noChangeArrowheads="1"/>
          </p:cNvSpPr>
          <p:nvPr/>
        </p:nvSpPr>
        <p:spPr bwMode="auto">
          <a:xfrm>
            <a:off x="6477000" y="4343400"/>
            <a:ext cx="228600" cy="228600"/>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4" name="Text Box 36"/>
          <p:cNvSpPr txBox="1">
            <a:spLocks noChangeArrowheads="1"/>
          </p:cNvSpPr>
          <p:nvPr/>
        </p:nvSpPr>
        <p:spPr bwMode="auto">
          <a:xfrm>
            <a:off x="5248275" y="58039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0" dirty="0"/>
              <a:t>Hypothesis space H</a:t>
            </a:r>
          </a:p>
        </p:txBody>
      </p:sp>
      <p:sp>
        <p:nvSpPr>
          <p:cNvPr id="386085" name="Oval 37"/>
          <p:cNvSpPr>
            <a:spLocks noChangeArrowheads="1"/>
          </p:cNvSpPr>
          <p:nvPr/>
        </p:nvSpPr>
        <p:spPr bwMode="auto">
          <a:xfrm>
            <a:off x="1295400" y="3276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6" name="Oval 38"/>
          <p:cNvSpPr>
            <a:spLocks noChangeArrowheads="1"/>
          </p:cNvSpPr>
          <p:nvPr/>
        </p:nvSpPr>
        <p:spPr bwMode="auto">
          <a:xfrm>
            <a:off x="2133600" y="2971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7" name="Oval 39"/>
          <p:cNvSpPr>
            <a:spLocks noChangeArrowheads="1"/>
          </p:cNvSpPr>
          <p:nvPr/>
        </p:nvSpPr>
        <p:spPr bwMode="auto">
          <a:xfrm>
            <a:off x="22860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8" name="Oval 40"/>
          <p:cNvSpPr>
            <a:spLocks noChangeArrowheads="1"/>
          </p:cNvSpPr>
          <p:nvPr/>
        </p:nvSpPr>
        <p:spPr bwMode="auto">
          <a:xfrm>
            <a:off x="3124200" y="4114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89" name="Oval 41"/>
          <p:cNvSpPr>
            <a:spLocks noChangeArrowheads="1"/>
          </p:cNvSpPr>
          <p:nvPr/>
        </p:nvSpPr>
        <p:spPr bwMode="auto">
          <a:xfrm>
            <a:off x="3352800" y="3581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0" name="Oval 42"/>
          <p:cNvSpPr>
            <a:spLocks noChangeArrowheads="1"/>
          </p:cNvSpPr>
          <p:nvPr/>
        </p:nvSpPr>
        <p:spPr bwMode="auto">
          <a:xfrm>
            <a:off x="4419600" y="3886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1" name="Oval 43"/>
          <p:cNvSpPr>
            <a:spLocks noChangeArrowheads="1"/>
          </p:cNvSpPr>
          <p:nvPr/>
        </p:nvSpPr>
        <p:spPr bwMode="auto">
          <a:xfrm>
            <a:off x="4114800" y="5029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2" name="Oval 44"/>
          <p:cNvSpPr>
            <a:spLocks noChangeArrowheads="1"/>
          </p:cNvSpPr>
          <p:nvPr/>
        </p:nvSpPr>
        <p:spPr bwMode="auto">
          <a:xfrm>
            <a:off x="3200400" y="4876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3" name="Oval 45"/>
          <p:cNvSpPr>
            <a:spLocks noChangeArrowheads="1"/>
          </p:cNvSpPr>
          <p:nvPr/>
        </p:nvSpPr>
        <p:spPr bwMode="auto">
          <a:xfrm>
            <a:off x="2362200" y="5867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4" name="Oval 46"/>
          <p:cNvSpPr>
            <a:spLocks noChangeArrowheads="1"/>
          </p:cNvSpPr>
          <p:nvPr/>
        </p:nvSpPr>
        <p:spPr bwMode="auto">
          <a:xfrm>
            <a:off x="2057400" y="5486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5" name="Oval 47"/>
          <p:cNvSpPr>
            <a:spLocks noChangeArrowheads="1"/>
          </p:cNvSpPr>
          <p:nvPr/>
        </p:nvSpPr>
        <p:spPr bwMode="auto">
          <a:xfrm>
            <a:off x="1600200" y="5181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6" name="Oval 48"/>
          <p:cNvSpPr>
            <a:spLocks noChangeArrowheads="1"/>
          </p:cNvSpPr>
          <p:nvPr/>
        </p:nvSpPr>
        <p:spPr bwMode="auto">
          <a:xfrm>
            <a:off x="3810000" y="5410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098" name="Text Box 50"/>
          <p:cNvSpPr txBox="1">
            <a:spLocks noChangeArrowheads="1"/>
          </p:cNvSpPr>
          <p:nvPr/>
        </p:nvSpPr>
        <p:spPr bwMode="auto">
          <a:xfrm>
            <a:off x="1828800" y="25908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0"/>
              <a:t>Testing set</a:t>
            </a:r>
          </a:p>
        </p:txBody>
      </p:sp>
    </p:spTree>
    <p:extLst>
      <p:ext uri="{BB962C8B-B14F-4D97-AF65-F5344CB8AC3E}">
        <p14:creationId xmlns:p14="http://schemas.microsoft.com/office/powerpoint/2010/main" val="589005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762000" y="688057"/>
            <a:ext cx="7848600" cy="685800"/>
          </a:xfrm>
        </p:spPr>
        <p:txBody>
          <a:bodyPr/>
          <a:lstStyle/>
          <a:p>
            <a:pPr algn="ctr"/>
            <a:r>
              <a:rPr lang="en-US" dirty="0">
                <a:latin typeface="Times New Roman" panose="02020603050405020304" pitchFamily="18" charset="0"/>
                <a:cs typeface="Times New Roman" panose="02020603050405020304" pitchFamily="18" charset="0"/>
              </a:rPr>
              <a:t>Cross-Validation</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85027" name="Rectangle 3"/>
          <p:cNvSpPr>
            <a:spLocks noGrp="1" noChangeArrowheads="1"/>
          </p:cNvSpPr>
          <p:nvPr>
            <p:ph type="body" idx="1"/>
          </p:nvPr>
        </p:nvSpPr>
        <p:spPr>
          <a:xfrm>
            <a:off x="447675" y="1656766"/>
            <a:ext cx="6629400" cy="338137"/>
          </a:xfrm>
        </p:spPr>
        <p:txBody>
          <a:bodyPr/>
          <a:lstStyle/>
          <a:p>
            <a:r>
              <a:rPr lang="en-US" dirty="0">
                <a:latin typeface="Times New Roman" panose="02020603050405020304" pitchFamily="18" charset="0"/>
                <a:cs typeface="Times New Roman" panose="02020603050405020304" pitchFamily="18" charset="0"/>
              </a:rPr>
              <a:t>Evaluate hypothesis on testing set</a:t>
            </a:r>
          </a:p>
          <a:p>
            <a:endParaRPr lang="en-US" dirty="0"/>
          </a:p>
        </p:txBody>
      </p:sp>
      <p:sp>
        <p:nvSpPr>
          <p:cNvPr id="385028" name="Freeform 4"/>
          <p:cNvSpPr>
            <a:spLocks/>
          </p:cNvSpPr>
          <p:nvPr/>
        </p:nvSpPr>
        <p:spPr bwMode="auto">
          <a:xfrm>
            <a:off x="762000" y="2362200"/>
            <a:ext cx="4419600" cy="4081463"/>
          </a:xfrm>
          <a:custGeom>
            <a:avLst/>
            <a:gdLst>
              <a:gd name="T0" fmla="*/ 696 w 2096"/>
              <a:gd name="T1" fmla="*/ 1880 h 1936"/>
              <a:gd name="T2" fmla="*/ 216 w 2096"/>
              <a:gd name="T3" fmla="*/ 1592 h 1936"/>
              <a:gd name="T4" fmla="*/ 24 w 2096"/>
              <a:gd name="T5" fmla="*/ 776 h 1936"/>
              <a:gd name="T6" fmla="*/ 360 w 2096"/>
              <a:gd name="T7" fmla="*/ 104 h 1936"/>
              <a:gd name="T8" fmla="*/ 1512 w 2096"/>
              <a:gd name="T9" fmla="*/ 152 h 1936"/>
              <a:gd name="T10" fmla="*/ 2088 w 2096"/>
              <a:gd name="T11" fmla="*/ 968 h 1936"/>
              <a:gd name="T12" fmla="*/ 1560 w 2096"/>
              <a:gd name="T13" fmla="*/ 1784 h 1936"/>
              <a:gd name="T14" fmla="*/ 696 w 2096"/>
              <a:gd name="T15" fmla="*/ 1880 h 1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6" h="1936">
                <a:moveTo>
                  <a:pt x="696" y="1880"/>
                </a:moveTo>
                <a:cubicBezTo>
                  <a:pt x="472" y="1848"/>
                  <a:pt x="328" y="1776"/>
                  <a:pt x="216" y="1592"/>
                </a:cubicBezTo>
                <a:cubicBezTo>
                  <a:pt x="104" y="1408"/>
                  <a:pt x="0" y="1024"/>
                  <a:pt x="24" y="776"/>
                </a:cubicBezTo>
                <a:cubicBezTo>
                  <a:pt x="48" y="528"/>
                  <a:pt x="112" y="208"/>
                  <a:pt x="360" y="104"/>
                </a:cubicBezTo>
                <a:cubicBezTo>
                  <a:pt x="608" y="0"/>
                  <a:pt x="1224" y="8"/>
                  <a:pt x="1512" y="152"/>
                </a:cubicBezTo>
                <a:cubicBezTo>
                  <a:pt x="1800" y="296"/>
                  <a:pt x="2080" y="696"/>
                  <a:pt x="2088" y="968"/>
                </a:cubicBezTo>
                <a:cubicBezTo>
                  <a:pt x="2096" y="1240"/>
                  <a:pt x="1792" y="1632"/>
                  <a:pt x="1560" y="1784"/>
                </a:cubicBezTo>
                <a:cubicBezTo>
                  <a:pt x="1328" y="1936"/>
                  <a:pt x="920" y="1912"/>
                  <a:pt x="696" y="1880"/>
                </a:cubicBezTo>
                <a:close/>
              </a:path>
            </a:pathLst>
          </a:custGeom>
          <a:solidFill>
            <a:srgbClr val="F8F0D0"/>
          </a:solidFill>
          <a:ln w="28575" cmpd="sng">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5057" name="Oval 33"/>
          <p:cNvSpPr>
            <a:spLocks noChangeArrowheads="1"/>
          </p:cNvSpPr>
          <p:nvPr/>
        </p:nvSpPr>
        <p:spPr bwMode="auto">
          <a:xfrm>
            <a:off x="12954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67" name="Rectangle 43"/>
          <p:cNvSpPr>
            <a:spLocks noChangeArrowheads="1"/>
          </p:cNvSpPr>
          <p:nvPr/>
        </p:nvSpPr>
        <p:spPr bwMode="auto">
          <a:xfrm>
            <a:off x="5791200" y="2819400"/>
            <a:ext cx="1828800" cy="27432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68" name="Oval 44"/>
          <p:cNvSpPr>
            <a:spLocks noChangeArrowheads="1"/>
          </p:cNvSpPr>
          <p:nvPr/>
        </p:nvSpPr>
        <p:spPr bwMode="auto">
          <a:xfrm>
            <a:off x="65532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69" name="Oval 45"/>
          <p:cNvSpPr>
            <a:spLocks noChangeArrowheads="1"/>
          </p:cNvSpPr>
          <p:nvPr/>
        </p:nvSpPr>
        <p:spPr bwMode="auto">
          <a:xfrm>
            <a:off x="6324600" y="3429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0" name="Oval 46"/>
          <p:cNvSpPr>
            <a:spLocks noChangeArrowheads="1"/>
          </p:cNvSpPr>
          <p:nvPr/>
        </p:nvSpPr>
        <p:spPr bwMode="auto">
          <a:xfrm>
            <a:off x="6172200" y="3048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1" name="Oval 47"/>
          <p:cNvSpPr>
            <a:spLocks noChangeArrowheads="1"/>
          </p:cNvSpPr>
          <p:nvPr/>
        </p:nvSpPr>
        <p:spPr bwMode="auto">
          <a:xfrm>
            <a:off x="6858000" y="3657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2" name="Oval 48"/>
          <p:cNvSpPr>
            <a:spLocks noChangeArrowheads="1"/>
          </p:cNvSpPr>
          <p:nvPr/>
        </p:nvSpPr>
        <p:spPr bwMode="auto">
          <a:xfrm>
            <a:off x="7467600" y="3810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3" name="Oval 49"/>
          <p:cNvSpPr>
            <a:spLocks noChangeArrowheads="1"/>
          </p:cNvSpPr>
          <p:nvPr/>
        </p:nvSpPr>
        <p:spPr bwMode="auto">
          <a:xfrm>
            <a:off x="5943600" y="4038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4" name="Oval 50"/>
          <p:cNvSpPr>
            <a:spLocks noChangeArrowheads="1"/>
          </p:cNvSpPr>
          <p:nvPr/>
        </p:nvSpPr>
        <p:spPr bwMode="auto">
          <a:xfrm>
            <a:off x="6858000" y="472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5" name="Oval 51"/>
          <p:cNvSpPr>
            <a:spLocks noChangeArrowheads="1"/>
          </p:cNvSpPr>
          <p:nvPr/>
        </p:nvSpPr>
        <p:spPr bwMode="auto">
          <a:xfrm>
            <a:off x="6019800" y="4572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6" name="Oval 52"/>
          <p:cNvSpPr>
            <a:spLocks noChangeArrowheads="1"/>
          </p:cNvSpPr>
          <p:nvPr/>
        </p:nvSpPr>
        <p:spPr bwMode="auto">
          <a:xfrm>
            <a:off x="6629400" y="4038600"/>
            <a:ext cx="76200" cy="76200"/>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7" name="Oval 53"/>
          <p:cNvSpPr>
            <a:spLocks noChangeArrowheads="1"/>
          </p:cNvSpPr>
          <p:nvPr/>
        </p:nvSpPr>
        <p:spPr bwMode="auto">
          <a:xfrm>
            <a:off x="72390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8" name="Oval 54"/>
          <p:cNvSpPr>
            <a:spLocks noChangeArrowheads="1"/>
          </p:cNvSpPr>
          <p:nvPr/>
        </p:nvSpPr>
        <p:spPr bwMode="auto">
          <a:xfrm>
            <a:off x="6553200" y="4800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79" name="Oval 55"/>
          <p:cNvSpPr>
            <a:spLocks noChangeArrowheads="1"/>
          </p:cNvSpPr>
          <p:nvPr/>
        </p:nvSpPr>
        <p:spPr bwMode="auto">
          <a:xfrm>
            <a:off x="7086600" y="3276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0" name="Oval 56"/>
          <p:cNvSpPr>
            <a:spLocks noChangeArrowheads="1"/>
          </p:cNvSpPr>
          <p:nvPr/>
        </p:nvSpPr>
        <p:spPr bwMode="auto">
          <a:xfrm>
            <a:off x="7315200" y="4953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1" name="Oval 57"/>
          <p:cNvSpPr>
            <a:spLocks noChangeArrowheads="1"/>
          </p:cNvSpPr>
          <p:nvPr/>
        </p:nvSpPr>
        <p:spPr bwMode="auto">
          <a:xfrm>
            <a:off x="6324600" y="52578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2" name="Oval 58"/>
          <p:cNvSpPr>
            <a:spLocks noChangeArrowheads="1"/>
          </p:cNvSpPr>
          <p:nvPr/>
        </p:nvSpPr>
        <p:spPr bwMode="auto">
          <a:xfrm>
            <a:off x="6477000" y="4343400"/>
            <a:ext cx="228600" cy="228600"/>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3" name="Text Box 59"/>
          <p:cNvSpPr txBox="1">
            <a:spLocks noChangeArrowheads="1"/>
          </p:cNvSpPr>
          <p:nvPr/>
        </p:nvSpPr>
        <p:spPr bwMode="auto">
          <a:xfrm>
            <a:off x="5248275" y="58039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0" dirty="0"/>
              <a:t>Hypothesis space H</a:t>
            </a:r>
          </a:p>
        </p:txBody>
      </p:sp>
      <p:sp>
        <p:nvSpPr>
          <p:cNvPr id="385085" name="Oval 61"/>
          <p:cNvSpPr>
            <a:spLocks noChangeArrowheads="1"/>
          </p:cNvSpPr>
          <p:nvPr/>
        </p:nvSpPr>
        <p:spPr bwMode="auto">
          <a:xfrm>
            <a:off x="1295400" y="3276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6" name="Oval 62"/>
          <p:cNvSpPr>
            <a:spLocks noChangeArrowheads="1"/>
          </p:cNvSpPr>
          <p:nvPr/>
        </p:nvSpPr>
        <p:spPr bwMode="auto">
          <a:xfrm>
            <a:off x="2133600" y="2971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7" name="Oval 63"/>
          <p:cNvSpPr>
            <a:spLocks noChangeArrowheads="1"/>
          </p:cNvSpPr>
          <p:nvPr/>
        </p:nvSpPr>
        <p:spPr bwMode="auto">
          <a:xfrm>
            <a:off x="22860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8" name="Oval 64"/>
          <p:cNvSpPr>
            <a:spLocks noChangeArrowheads="1"/>
          </p:cNvSpPr>
          <p:nvPr/>
        </p:nvSpPr>
        <p:spPr bwMode="auto">
          <a:xfrm>
            <a:off x="3124200" y="4114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89" name="Oval 65"/>
          <p:cNvSpPr>
            <a:spLocks noChangeArrowheads="1"/>
          </p:cNvSpPr>
          <p:nvPr/>
        </p:nvSpPr>
        <p:spPr bwMode="auto">
          <a:xfrm>
            <a:off x="3352800" y="3581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0" name="Oval 66"/>
          <p:cNvSpPr>
            <a:spLocks noChangeArrowheads="1"/>
          </p:cNvSpPr>
          <p:nvPr/>
        </p:nvSpPr>
        <p:spPr bwMode="auto">
          <a:xfrm>
            <a:off x="4419600" y="3886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1" name="Oval 67"/>
          <p:cNvSpPr>
            <a:spLocks noChangeArrowheads="1"/>
          </p:cNvSpPr>
          <p:nvPr/>
        </p:nvSpPr>
        <p:spPr bwMode="auto">
          <a:xfrm>
            <a:off x="4114800" y="5029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2" name="Oval 68"/>
          <p:cNvSpPr>
            <a:spLocks noChangeArrowheads="1"/>
          </p:cNvSpPr>
          <p:nvPr/>
        </p:nvSpPr>
        <p:spPr bwMode="auto">
          <a:xfrm>
            <a:off x="3200400" y="4876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3" name="Oval 69"/>
          <p:cNvSpPr>
            <a:spLocks noChangeArrowheads="1"/>
          </p:cNvSpPr>
          <p:nvPr/>
        </p:nvSpPr>
        <p:spPr bwMode="auto">
          <a:xfrm>
            <a:off x="2362200" y="5867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4" name="Oval 70"/>
          <p:cNvSpPr>
            <a:spLocks noChangeArrowheads="1"/>
          </p:cNvSpPr>
          <p:nvPr/>
        </p:nvSpPr>
        <p:spPr bwMode="auto">
          <a:xfrm>
            <a:off x="2057400" y="5486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5" name="Oval 71"/>
          <p:cNvSpPr>
            <a:spLocks noChangeArrowheads="1"/>
          </p:cNvSpPr>
          <p:nvPr/>
        </p:nvSpPr>
        <p:spPr bwMode="auto">
          <a:xfrm>
            <a:off x="1600200" y="5181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6" name="Oval 72"/>
          <p:cNvSpPr>
            <a:spLocks noChangeArrowheads="1"/>
          </p:cNvSpPr>
          <p:nvPr/>
        </p:nvSpPr>
        <p:spPr bwMode="auto">
          <a:xfrm>
            <a:off x="3810000" y="5410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097" name="Line 73"/>
          <p:cNvSpPr>
            <a:spLocks noChangeShapeType="1"/>
          </p:cNvSpPr>
          <p:nvPr/>
        </p:nvSpPr>
        <p:spPr bwMode="auto">
          <a:xfrm flipH="1" flipV="1">
            <a:off x="3352800" y="4343400"/>
            <a:ext cx="3048000" cy="762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85098" name="Text Box 74"/>
          <p:cNvSpPr txBox="1">
            <a:spLocks noChangeArrowheads="1"/>
          </p:cNvSpPr>
          <p:nvPr/>
        </p:nvSpPr>
        <p:spPr bwMode="auto">
          <a:xfrm>
            <a:off x="1828800" y="25908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0"/>
              <a:t>Testing set</a:t>
            </a:r>
          </a:p>
        </p:txBody>
      </p:sp>
      <p:sp>
        <p:nvSpPr>
          <p:cNvPr id="385100" name="Text Box 76"/>
          <p:cNvSpPr txBox="1">
            <a:spLocks noChangeArrowheads="1"/>
          </p:cNvSpPr>
          <p:nvPr/>
        </p:nvSpPr>
        <p:spPr bwMode="auto">
          <a:xfrm>
            <a:off x="2459038" y="4105275"/>
            <a:ext cx="331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02" name="Text Box 78"/>
          <p:cNvSpPr txBox="1">
            <a:spLocks noChangeArrowheads="1"/>
          </p:cNvSpPr>
          <p:nvPr/>
        </p:nvSpPr>
        <p:spPr bwMode="auto">
          <a:xfrm>
            <a:off x="1447800" y="4105275"/>
            <a:ext cx="33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04" name="Text Box 80"/>
          <p:cNvSpPr txBox="1">
            <a:spLocks noChangeArrowheads="1"/>
          </p:cNvSpPr>
          <p:nvPr/>
        </p:nvSpPr>
        <p:spPr bwMode="auto">
          <a:xfrm>
            <a:off x="4281488" y="4914900"/>
            <a:ext cx="331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05" name="Text Box 81"/>
          <p:cNvSpPr txBox="1">
            <a:spLocks noChangeArrowheads="1"/>
          </p:cNvSpPr>
          <p:nvPr/>
        </p:nvSpPr>
        <p:spPr bwMode="auto">
          <a:xfrm>
            <a:off x="1751013" y="5118100"/>
            <a:ext cx="331787"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06" name="Text Box 82"/>
          <p:cNvSpPr txBox="1">
            <a:spLocks noChangeArrowheads="1"/>
          </p:cNvSpPr>
          <p:nvPr/>
        </p:nvSpPr>
        <p:spPr bwMode="auto">
          <a:xfrm>
            <a:off x="3270250" y="4005263"/>
            <a:ext cx="33178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07" name="Text Box 83"/>
          <p:cNvSpPr txBox="1">
            <a:spLocks noChangeArrowheads="1"/>
          </p:cNvSpPr>
          <p:nvPr/>
        </p:nvSpPr>
        <p:spPr bwMode="auto">
          <a:xfrm>
            <a:off x="3978275" y="5222875"/>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09" name="Text Box 85"/>
          <p:cNvSpPr txBox="1">
            <a:spLocks noChangeArrowheads="1"/>
          </p:cNvSpPr>
          <p:nvPr/>
        </p:nvSpPr>
        <p:spPr bwMode="auto">
          <a:xfrm>
            <a:off x="2257425" y="5324475"/>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11" name="Text Box 87"/>
          <p:cNvSpPr txBox="1">
            <a:spLocks noChangeArrowheads="1"/>
          </p:cNvSpPr>
          <p:nvPr/>
        </p:nvSpPr>
        <p:spPr bwMode="auto">
          <a:xfrm>
            <a:off x="4584700" y="3705225"/>
            <a:ext cx="30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12" name="Text Box 88"/>
          <p:cNvSpPr txBox="1">
            <a:spLocks noChangeArrowheads="1"/>
          </p:cNvSpPr>
          <p:nvPr/>
        </p:nvSpPr>
        <p:spPr bwMode="auto">
          <a:xfrm>
            <a:off x="2359025" y="27940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13" name="Text Box 89"/>
          <p:cNvSpPr txBox="1">
            <a:spLocks noChangeArrowheads="1"/>
          </p:cNvSpPr>
          <p:nvPr/>
        </p:nvSpPr>
        <p:spPr bwMode="auto">
          <a:xfrm>
            <a:off x="2590800" y="57150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14" name="Text Box 90"/>
          <p:cNvSpPr txBox="1">
            <a:spLocks noChangeArrowheads="1"/>
          </p:cNvSpPr>
          <p:nvPr/>
        </p:nvSpPr>
        <p:spPr bwMode="auto">
          <a:xfrm>
            <a:off x="3352800" y="47244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5115" name="Text Box 91"/>
          <p:cNvSpPr txBox="1">
            <a:spLocks noChangeArrowheads="1"/>
          </p:cNvSpPr>
          <p:nvPr/>
        </p:nvSpPr>
        <p:spPr bwMode="auto">
          <a:xfrm>
            <a:off x="3505200" y="3505200"/>
            <a:ext cx="3317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16" name="Text Box 92"/>
          <p:cNvSpPr txBox="1">
            <a:spLocks noChangeArrowheads="1"/>
          </p:cNvSpPr>
          <p:nvPr/>
        </p:nvSpPr>
        <p:spPr bwMode="auto">
          <a:xfrm>
            <a:off x="1447800" y="3200400"/>
            <a:ext cx="3317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5117" name="Text Box 93"/>
          <p:cNvSpPr txBox="1">
            <a:spLocks noChangeArrowheads="1"/>
          </p:cNvSpPr>
          <p:nvPr/>
        </p:nvSpPr>
        <p:spPr bwMode="auto">
          <a:xfrm>
            <a:off x="4114800" y="4419600"/>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Test</a:t>
            </a:r>
          </a:p>
        </p:txBody>
      </p:sp>
    </p:spTree>
    <p:extLst>
      <p:ext uri="{BB962C8B-B14F-4D97-AF65-F5344CB8AC3E}">
        <p14:creationId xmlns:p14="http://schemas.microsoft.com/office/powerpoint/2010/main" val="1556879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723900" y="634249"/>
            <a:ext cx="7848600" cy="685800"/>
          </a:xfrm>
        </p:spPr>
        <p:txBody>
          <a:bodyPr/>
          <a:lstStyle/>
          <a:p>
            <a:pPr algn="ctr"/>
            <a:r>
              <a:rPr lang="en-US" dirty="0">
                <a:latin typeface="Times New Roman" panose="02020603050405020304" pitchFamily="18" charset="0"/>
                <a:cs typeface="Times New Roman" panose="02020603050405020304" pitchFamily="18" charset="0"/>
              </a:rPr>
              <a:t>Cross-Validation</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88099" name="Rectangle 3"/>
          <p:cNvSpPr>
            <a:spLocks noGrp="1" noChangeArrowheads="1"/>
          </p:cNvSpPr>
          <p:nvPr>
            <p:ph type="body" idx="1"/>
          </p:nvPr>
        </p:nvSpPr>
        <p:spPr>
          <a:xfrm>
            <a:off x="495300" y="1558925"/>
            <a:ext cx="6629400" cy="481012"/>
          </a:xfrm>
        </p:spPr>
        <p:txBody>
          <a:bodyPr/>
          <a:lstStyle/>
          <a:p>
            <a:r>
              <a:rPr lang="en-US" dirty="0">
                <a:latin typeface="Times New Roman" panose="02020603050405020304" pitchFamily="18" charset="0"/>
                <a:cs typeface="Times New Roman" panose="02020603050405020304" pitchFamily="18" charset="0"/>
              </a:rPr>
              <a:t>Compare true concept against prediction</a:t>
            </a:r>
          </a:p>
          <a:p>
            <a:endParaRPr lang="en-US" dirty="0"/>
          </a:p>
        </p:txBody>
      </p:sp>
      <p:sp>
        <p:nvSpPr>
          <p:cNvPr id="388100" name="Freeform 4"/>
          <p:cNvSpPr>
            <a:spLocks/>
          </p:cNvSpPr>
          <p:nvPr/>
        </p:nvSpPr>
        <p:spPr bwMode="auto">
          <a:xfrm>
            <a:off x="762000" y="2362200"/>
            <a:ext cx="4419600" cy="4081463"/>
          </a:xfrm>
          <a:custGeom>
            <a:avLst/>
            <a:gdLst>
              <a:gd name="T0" fmla="*/ 696 w 2096"/>
              <a:gd name="T1" fmla="*/ 1880 h 1936"/>
              <a:gd name="T2" fmla="*/ 216 w 2096"/>
              <a:gd name="T3" fmla="*/ 1592 h 1936"/>
              <a:gd name="T4" fmla="*/ 24 w 2096"/>
              <a:gd name="T5" fmla="*/ 776 h 1936"/>
              <a:gd name="T6" fmla="*/ 360 w 2096"/>
              <a:gd name="T7" fmla="*/ 104 h 1936"/>
              <a:gd name="T8" fmla="*/ 1512 w 2096"/>
              <a:gd name="T9" fmla="*/ 152 h 1936"/>
              <a:gd name="T10" fmla="*/ 2088 w 2096"/>
              <a:gd name="T11" fmla="*/ 968 h 1936"/>
              <a:gd name="T12" fmla="*/ 1560 w 2096"/>
              <a:gd name="T13" fmla="*/ 1784 h 1936"/>
              <a:gd name="T14" fmla="*/ 696 w 2096"/>
              <a:gd name="T15" fmla="*/ 1880 h 1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6" h="1936">
                <a:moveTo>
                  <a:pt x="696" y="1880"/>
                </a:moveTo>
                <a:cubicBezTo>
                  <a:pt x="472" y="1848"/>
                  <a:pt x="328" y="1776"/>
                  <a:pt x="216" y="1592"/>
                </a:cubicBezTo>
                <a:cubicBezTo>
                  <a:pt x="104" y="1408"/>
                  <a:pt x="0" y="1024"/>
                  <a:pt x="24" y="776"/>
                </a:cubicBezTo>
                <a:cubicBezTo>
                  <a:pt x="48" y="528"/>
                  <a:pt x="112" y="208"/>
                  <a:pt x="360" y="104"/>
                </a:cubicBezTo>
                <a:cubicBezTo>
                  <a:pt x="608" y="0"/>
                  <a:pt x="1224" y="8"/>
                  <a:pt x="1512" y="152"/>
                </a:cubicBezTo>
                <a:cubicBezTo>
                  <a:pt x="1800" y="296"/>
                  <a:pt x="2080" y="696"/>
                  <a:pt x="2088" y="968"/>
                </a:cubicBezTo>
                <a:cubicBezTo>
                  <a:pt x="2096" y="1240"/>
                  <a:pt x="1792" y="1632"/>
                  <a:pt x="1560" y="1784"/>
                </a:cubicBezTo>
                <a:cubicBezTo>
                  <a:pt x="1328" y="1936"/>
                  <a:pt x="920" y="1912"/>
                  <a:pt x="696" y="1880"/>
                </a:cubicBezTo>
                <a:close/>
              </a:path>
            </a:pathLst>
          </a:custGeom>
          <a:solidFill>
            <a:srgbClr val="F8F0D0"/>
          </a:solidFill>
          <a:ln w="28575" cmpd="sng">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88101" name="Group 5"/>
          <p:cNvGrpSpPr>
            <a:grpSpLocks/>
          </p:cNvGrpSpPr>
          <p:nvPr/>
        </p:nvGrpSpPr>
        <p:grpSpPr bwMode="auto">
          <a:xfrm>
            <a:off x="1217613" y="2794000"/>
            <a:ext cx="3441700" cy="3429000"/>
            <a:chOff x="1583" y="1760"/>
            <a:chExt cx="2168" cy="2160"/>
          </a:xfrm>
        </p:grpSpPr>
        <p:sp>
          <p:nvSpPr>
            <p:cNvPr id="388102" name="Text Box 6"/>
            <p:cNvSpPr txBox="1">
              <a:spLocks noChangeArrowheads="1"/>
            </p:cNvSpPr>
            <p:nvPr/>
          </p:nvSpPr>
          <p:spPr bwMode="auto">
            <a:xfrm>
              <a:off x="2220" y="258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3" name="Text Box 7"/>
            <p:cNvSpPr txBox="1">
              <a:spLocks noChangeArrowheads="1"/>
            </p:cNvSpPr>
            <p:nvPr/>
          </p:nvSpPr>
          <p:spPr bwMode="auto">
            <a:xfrm>
              <a:off x="2794" y="3032"/>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4" name="Text Box 8"/>
            <p:cNvSpPr txBox="1">
              <a:spLocks noChangeArrowheads="1"/>
            </p:cNvSpPr>
            <p:nvPr/>
          </p:nvSpPr>
          <p:spPr bwMode="auto">
            <a:xfrm>
              <a:off x="1583" y="2586"/>
              <a:ext cx="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5" name="Text Box 9"/>
            <p:cNvSpPr txBox="1">
              <a:spLocks noChangeArrowheads="1"/>
            </p:cNvSpPr>
            <p:nvPr/>
          </p:nvSpPr>
          <p:spPr bwMode="auto">
            <a:xfrm>
              <a:off x="2284" y="3670"/>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6" name="Text Box 10"/>
            <p:cNvSpPr txBox="1">
              <a:spLocks noChangeArrowheads="1"/>
            </p:cNvSpPr>
            <p:nvPr/>
          </p:nvSpPr>
          <p:spPr bwMode="auto">
            <a:xfrm>
              <a:off x="3368" y="3096"/>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7" name="Text Box 11"/>
            <p:cNvSpPr txBox="1">
              <a:spLocks noChangeArrowheads="1"/>
            </p:cNvSpPr>
            <p:nvPr/>
          </p:nvSpPr>
          <p:spPr bwMode="auto">
            <a:xfrm>
              <a:off x="1774" y="3224"/>
              <a:ext cx="20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8" name="Text Box 12"/>
            <p:cNvSpPr txBox="1">
              <a:spLocks noChangeArrowheads="1"/>
            </p:cNvSpPr>
            <p:nvPr/>
          </p:nvSpPr>
          <p:spPr bwMode="auto">
            <a:xfrm>
              <a:off x="2731" y="2523"/>
              <a:ext cx="20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09" name="Text Box 13"/>
            <p:cNvSpPr txBox="1">
              <a:spLocks noChangeArrowheads="1"/>
            </p:cNvSpPr>
            <p:nvPr/>
          </p:nvSpPr>
          <p:spPr bwMode="auto">
            <a:xfrm>
              <a:off x="3177" y="329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10" name="Text Box 14"/>
            <p:cNvSpPr txBox="1">
              <a:spLocks noChangeArrowheads="1"/>
            </p:cNvSpPr>
            <p:nvPr/>
          </p:nvSpPr>
          <p:spPr bwMode="auto">
            <a:xfrm>
              <a:off x="1583" y="195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11" name="Text Box 15"/>
            <p:cNvSpPr txBox="1">
              <a:spLocks noChangeArrowheads="1"/>
            </p:cNvSpPr>
            <p:nvPr/>
          </p:nvSpPr>
          <p:spPr bwMode="auto">
            <a:xfrm>
              <a:off x="2093" y="3354"/>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12" name="Text Box 16"/>
            <p:cNvSpPr txBox="1">
              <a:spLocks noChangeArrowheads="1"/>
            </p:cNvSpPr>
            <p:nvPr/>
          </p:nvSpPr>
          <p:spPr bwMode="auto">
            <a:xfrm>
              <a:off x="2922" y="2143"/>
              <a:ext cx="19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13" name="Text Box 17"/>
            <p:cNvSpPr txBox="1">
              <a:spLocks noChangeArrowheads="1"/>
            </p:cNvSpPr>
            <p:nvPr/>
          </p:nvSpPr>
          <p:spPr bwMode="auto">
            <a:xfrm>
              <a:off x="3559" y="2334"/>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14" name="Text Box 18"/>
            <p:cNvSpPr txBox="1">
              <a:spLocks noChangeArrowheads="1"/>
            </p:cNvSpPr>
            <p:nvPr/>
          </p:nvSpPr>
          <p:spPr bwMode="auto">
            <a:xfrm>
              <a:off x="2157" y="176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grpSp>
      <p:sp>
        <p:nvSpPr>
          <p:cNvPr id="388115" name="Oval 19"/>
          <p:cNvSpPr>
            <a:spLocks noChangeArrowheads="1"/>
          </p:cNvSpPr>
          <p:nvPr/>
        </p:nvSpPr>
        <p:spPr bwMode="auto">
          <a:xfrm>
            <a:off x="12954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16" name="Rectangle 20"/>
          <p:cNvSpPr>
            <a:spLocks noChangeArrowheads="1"/>
          </p:cNvSpPr>
          <p:nvPr/>
        </p:nvSpPr>
        <p:spPr bwMode="auto">
          <a:xfrm>
            <a:off x="5791200" y="2819400"/>
            <a:ext cx="1828800" cy="27432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17" name="Oval 21"/>
          <p:cNvSpPr>
            <a:spLocks noChangeArrowheads="1"/>
          </p:cNvSpPr>
          <p:nvPr/>
        </p:nvSpPr>
        <p:spPr bwMode="auto">
          <a:xfrm>
            <a:off x="65532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18" name="Oval 22"/>
          <p:cNvSpPr>
            <a:spLocks noChangeArrowheads="1"/>
          </p:cNvSpPr>
          <p:nvPr/>
        </p:nvSpPr>
        <p:spPr bwMode="auto">
          <a:xfrm>
            <a:off x="6324600" y="3429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19" name="Oval 23"/>
          <p:cNvSpPr>
            <a:spLocks noChangeArrowheads="1"/>
          </p:cNvSpPr>
          <p:nvPr/>
        </p:nvSpPr>
        <p:spPr bwMode="auto">
          <a:xfrm>
            <a:off x="6172200" y="3048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0" name="Oval 24"/>
          <p:cNvSpPr>
            <a:spLocks noChangeArrowheads="1"/>
          </p:cNvSpPr>
          <p:nvPr/>
        </p:nvSpPr>
        <p:spPr bwMode="auto">
          <a:xfrm>
            <a:off x="6858000" y="3657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1" name="Oval 25"/>
          <p:cNvSpPr>
            <a:spLocks noChangeArrowheads="1"/>
          </p:cNvSpPr>
          <p:nvPr/>
        </p:nvSpPr>
        <p:spPr bwMode="auto">
          <a:xfrm>
            <a:off x="7467600" y="3810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2" name="Oval 26"/>
          <p:cNvSpPr>
            <a:spLocks noChangeArrowheads="1"/>
          </p:cNvSpPr>
          <p:nvPr/>
        </p:nvSpPr>
        <p:spPr bwMode="auto">
          <a:xfrm>
            <a:off x="5943600" y="4038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3" name="Oval 27"/>
          <p:cNvSpPr>
            <a:spLocks noChangeArrowheads="1"/>
          </p:cNvSpPr>
          <p:nvPr/>
        </p:nvSpPr>
        <p:spPr bwMode="auto">
          <a:xfrm>
            <a:off x="6858000" y="472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4" name="Oval 28"/>
          <p:cNvSpPr>
            <a:spLocks noChangeArrowheads="1"/>
          </p:cNvSpPr>
          <p:nvPr/>
        </p:nvSpPr>
        <p:spPr bwMode="auto">
          <a:xfrm>
            <a:off x="6019800" y="4572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5" name="Oval 29"/>
          <p:cNvSpPr>
            <a:spLocks noChangeArrowheads="1"/>
          </p:cNvSpPr>
          <p:nvPr/>
        </p:nvSpPr>
        <p:spPr bwMode="auto">
          <a:xfrm>
            <a:off x="6629400" y="4038600"/>
            <a:ext cx="76200" cy="76200"/>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6" name="Oval 30"/>
          <p:cNvSpPr>
            <a:spLocks noChangeArrowheads="1"/>
          </p:cNvSpPr>
          <p:nvPr/>
        </p:nvSpPr>
        <p:spPr bwMode="auto">
          <a:xfrm>
            <a:off x="7239000" y="4419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7" name="Oval 31"/>
          <p:cNvSpPr>
            <a:spLocks noChangeArrowheads="1"/>
          </p:cNvSpPr>
          <p:nvPr/>
        </p:nvSpPr>
        <p:spPr bwMode="auto">
          <a:xfrm>
            <a:off x="6553200" y="4800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8" name="Oval 32"/>
          <p:cNvSpPr>
            <a:spLocks noChangeArrowheads="1"/>
          </p:cNvSpPr>
          <p:nvPr/>
        </p:nvSpPr>
        <p:spPr bwMode="auto">
          <a:xfrm>
            <a:off x="7086600" y="32766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29" name="Oval 33"/>
          <p:cNvSpPr>
            <a:spLocks noChangeArrowheads="1"/>
          </p:cNvSpPr>
          <p:nvPr/>
        </p:nvSpPr>
        <p:spPr bwMode="auto">
          <a:xfrm>
            <a:off x="7315200" y="49530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0" name="Oval 34"/>
          <p:cNvSpPr>
            <a:spLocks noChangeArrowheads="1"/>
          </p:cNvSpPr>
          <p:nvPr/>
        </p:nvSpPr>
        <p:spPr bwMode="auto">
          <a:xfrm>
            <a:off x="6324600" y="52578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1" name="Oval 35"/>
          <p:cNvSpPr>
            <a:spLocks noChangeArrowheads="1"/>
          </p:cNvSpPr>
          <p:nvPr/>
        </p:nvSpPr>
        <p:spPr bwMode="auto">
          <a:xfrm>
            <a:off x="6477000" y="4343400"/>
            <a:ext cx="228600" cy="228600"/>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2" name="Text Box 36"/>
          <p:cNvSpPr txBox="1">
            <a:spLocks noChangeArrowheads="1"/>
          </p:cNvSpPr>
          <p:nvPr/>
        </p:nvSpPr>
        <p:spPr bwMode="auto">
          <a:xfrm>
            <a:off x="5248275" y="58039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0" dirty="0"/>
              <a:t>Hypothesis space H</a:t>
            </a:r>
          </a:p>
        </p:txBody>
      </p:sp>
      <p:sp>
        <p:nvSpPr>
          <p:cNvPr id="388133" name="Oval 37"/>
          <p:cNvSpPr>
            <a:spLocks noChangeArrowheads="1"/>
          </p:cNvSpPr>
          <p:nvPr/>
        </p:nvSpPr>
        <p:spPr bwMode="auto">
          <a:xfrm>
            <a:off x="1295400" y="3276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4" name="Oval 38"/>
          <p:cNvSpPr>
            <a:spLocks noChangeArrowheads="1"/>
          </p:cNvSpPr>
          <p:nvPr/>
        </p:nvSpPr>
        <p:spPr bwMode="auto">
          <a:xfrm>
            <a:off x="2133600" y="2971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5" name="Oval 39"/>
          <p:cNvSpPr>
            <a:spLocks noChangeArrowheads="1"/>
          </p:cNvSpPr>
          <p:nvPr/>
        </p:nvSpPr>
        <p:spPr bwMode="auto">
          <a:xfrm>
            <a:off x="2286000" y="41910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6" name="Oval 40"/>
          <p:cNvSpPr>
            <a:spLocks noChangeArrowheads="1"/>
          </p:cNvSpPr>
          <p:nvPr/>
        </p:nvSpPr>
        <p:spPr bwMode="auto">
          <a:xfrm>
            <a:off x="3124200" y="4114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7" name="Oval 41"/>
          <p:cNvSpPr>
            <a:spLocks noChangeArrowheads="1"/>
          </p:cNvSpPr>
          <p:nvPr/>
        </p:nvSpPr>
        <p:spPr bwMode="auto">
          <a:xfrm>
            <a:off x="3352800" y="3581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8" name="Oval 42"/>
          <p:cNvSpPr>
            <a:spLocks noChangeArrowheads="1"/>
          </p:cNvSpPr>
          <p:nvPr/>
        </p:nvSpPr>
        <p:spPr bwMode="auto">
          <a:xfrm>
            <a:off x="4419600" y="3886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39" name="Oval 43"/>
          <p:cNvSpPr>
            <a:spLocks noChangeArrowheads="1"/>
          </p:cNvSpPr>
          <p:nvPr/>
        </p:nvSpPr>
        <p:spPr bwMode="auto">
          <a:xfrm>
            <a:off x="4114800" y="5029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0" name="Oval 44"/>
          <p:cNvSpPr>
            <a:spLocks noChangeArrowheads="1"/>
          </p:cNvSpPr>
          <p:nvPr/>
        </p:nvSpPr>
        <p:spPr bwMode="auto">
          <a:xfrm>
            <a:off x="3200400" y="48768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1" name="Oval 45"/>
          <p:cNvSpPr>
            <a:spLocks noChangeArrowheads="1"/>
          </p:cNvSpPr>
          <p:nvPr/>
        </p:nvSpPr>
        <p:spPr bwMode="auto">
          <a:xfrm>
            <a:off x="2362200" y="5867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2" name="Oval 46"/>
          <p:cNvSpPr>
            <a:spLocks noChangeArrowheads="1"/>
          </p:cNvSpPr>
          <p:nvPr/>
        </p:nvSpPr>
        <p:spPr bwMode="auto">
          <a:xfrm>
            <a:off x="2057400" y="54864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3" name="Oval 47"/>
          <p:cNvSpPr>
            <a:spLocks noChangeArrowheads="1"/>
          </p:cNvSpPr>
          <p:nvPr/>
        </p:nvSpPr>
        <p:spPr bwMode="auto">
          <a:xfrm>
            <a:off x="1600200" y="51816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4" name="Oval 48"/>
          <p:cNvSpPr>
            <a:spLocks noChangeArrowheads="1"/>
          </p:cNvSpPr>
          <p:nvPr/>
        </p:nvSpPr>
        <p:spPr bwMode="auto">
          <a:xfrm>
            <a:off x="3810000" y="5410200"/>
            <a:ext cx="228600" cy="2286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45" name="Text Box 49"/>
          <p:cNvSpPr txBox="1">
            <a:spLocks noChangeArrowheads="1"/>
          </p:cNvSpPr>
          <p:nvPr/>
        </p:nvSpPr>
        <p:spPr bwMode="auto">
          <a:xfrm>
            <a:off x="1828800" y="25908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0"/>
              <a:t>Testing set</a:t>
            </a:r>
          </a:p>
        </p:txBody>
      </p:sp>
      <p:sp>
        <p:nvSpPr>
          <p:cNvPr id="388146" name="Text Box 50"/>
          <p:cNvSpPr txBox="1">
            <a:spLocks noChangeArrowheads="1"/>
          </p:cNvSpPr>
          <p:nvPr/>
        </p:nvSpPr>
        <p:spPr bwMode="auto">
          <a:xfrm>
            <a:off x="2459038" y="4105275"/>
            <a:ext cx="331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47" name="Text Box 51"/>
          <p:cNvSpPr txBox="1">
            <a:spLocks noChangeArrowheads="1"/>
          </p:cNvSpPr>
          <p:nvPr/>
        </p:nvSpPr>
        <p:spPr bwMode="auto">
          <a:xfrm>
            <a:off x="1447800" y="4105275"/>
            <a:ext cx="33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48" name="Text Box 52"/>
          <p:cNvSpPr txBox="1">
            <a:spLocks noChangeArrowheads="1"/>
          </p:cNvSpPr>
          <p:nvPr/>
        </p:nvSpPr>
        <p:spPr bwMode="auto">
          <a:xfrm>
            <a:off x="4281488" y="4914900"/>
            <a:ext cx="331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49" name="Text Box 53"/>
          <p:cNvSpPr txBox="1">
            <a:spLocks noChangeArrowheads="1"/>
          </p:cNvSpPr>
          <p:nvPr/>
        </p:nvSpPr>
        <p:spPr bwMode="auto">
          <a:xfrm>
            <a:off x="1751013" y="5118100"/>
            <a:ext cx="331787"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50" name="Text Box 54"/>
          <p:cNvSpPr txBox="1">
            <a:spLocks noChangeArrowheads="1"/>
          </p:cNvSpPr>
          <p:nvPr/>
        </p:nvSpPr>
        <p:spPr bwMode="auto">
          <a:xfrm>
            <a:off x="3270250" y="4005263"/>
            <a:ext cx="33178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51" name="Text Box 55"/>
          <p:cNvSpPr txBox="1">
            <a:spLocks noChangeArrowheads="1"/>
          </p:cNvSpPr>
          <p:nvPr/>
        </p:nvSpPr>
        <p:spPr bwMode="auto">
          <a:xfrm>
            <a:off x="3978275" y="5222875"/>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2" name="Text Box 56"/>
          <p:cNvSpPr txBox="1">
            <a:spLocks noChangeArrowheads="1"/>
          </p:cNvSpPr>
          <p:nvPr/>
        </p:nvSpPr>
        <p:spPr bwMode="auto">
          <a:xfrm>
            <a:off x="2257425" y="5324475"/>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3" name="Text Box 57"/>
          <p:cNvSpPr txBox="1">
            <a:spLocks noChangeArrowheads="1"/>
          </p:cNvSpPr>
          <p:nvPr/>
        </p:nvSpPr>
        <p:spPr bwMode="auto">
          <a:xfrm>
            <a:off x="4584700" y="3705225"/>
            <a:ext cx="30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4" name="Text Box 58"/>
          <p:cNvSpPr txBox="1">
            <a:spLocks noChangeArrowheads="1"/>
          </p:cNvSpPr>
          <p:nvPr/>
        </p:nvSpPr>
        <p:spPr bwMode="auto">
          <a:xfrm>
            <a:off x="2359025" y="27940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5" name="Text Box 59"/>
          <p:cNvSpPr txBox="1">
            <a:spLocks noChangeArrowheads="1"/>
          </p:cNvSpPr>
          <p:nvPr/>
        </p:nvSpPr>
        <p:spPr bwMode="auto">
          <a:xfrm>
            <a:off x="2590800" y="57150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6" name="Text Box 60"/>
          <p:cNvSpPr txBox="1">
            <a:spLocks noChangeArrowheads="1"/>
          </p:cNvSpPr>
          <p:nvPr/>
        </p:nvSpPr>
        <p:spPr bwMode="auto">
          <a:xfrm>
            <a:off x="3352800" y="4724400"/>
            <a:ext cx="30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b="0">
                <a:solidFill>
                  <a:srgbClr val="FF0000"/>
                </a:solidFill>
              </a:rPr>
              <a:t>-</a:t>
            </a:r>
          </a:p>
        </p:txBody>
      </p:sp>
      <p:sp>
        <p:nvSpPr>
          <p:cNvPr id="388157" name="Text Box 61"/>
          <p:cNvSpPr txBox="1">
            <a:spLocks noChangeArrowheads="1"/>
          </p:cNvSpPr>
          <p:nvPr/>
        </p:nvSpPr>
        <p:spPr bwMode="auto">
          <a:xfrm>
            <a:off x="3505200" y="3505200"/>
            <a:ext cx="3317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58" name="Text Box 62"/>
          <p:cNvSpPr txBox="1">
            <a:spLocks noChangeArrowheads="1"/>
          </p:cNvSpPr>
          <p:nvPr/>
        </p:nvSpPr>
        <p:spPr bwMode="auto">
          <a:xfrm>
            <a:off x="1447800" y="3200400"/>
            <a:ext cx="331788"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0">
                <a:solidFill>
                  <a:srgbClr val="008000"/>
                </a:solidFill>
              </a:rPr>
              <a:t>+</a:t>
            </a:r>
          </a:p>
        </p:txBody>
      </p:sp>
      <p:sp>
        <p:nvSpPr>
          <p:cNvPr id="388159" name="Oval 63"/>
          <p:cNvSpPr>
            <a:spLocks noChangeArrowheads="1"/>
          </p:cNvSpPr>
          <p:nvPr/>
        </p:nvSpPr>
        <p:spPr bwMode="auto">
          <a:xfrm>
            <a:off x="2209800" y="5715000"/>
            <a:ext cx="762000" cy="533400"/>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60" name="Oval 64"/>
          <p:cNvSpPr>
            <a:spLocks noChangeArrowheads="1"/>
          </p:cNvSpPr>
          <p:nvPr/>
        </p:nvSpPr>
        <p:spPr bwMode="auto">
          <a:xfrm>
            <a:off x="3048000" y="4800600"/>
            <a:ext cx="762000" cy="533400"/>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61" name="Oval 65"/>
          <p:cNvSpPr>
            <a:spLocks noChangeArrowheads="1"/>
          </p:cNvSpPr>
          <p:nvPr/>
        </p:nvSpPr>
        <p:spPr bwMode="auto">
          <a:xfrm>
            <a:off x="3200400" y="3429000"/>
            <a:ext cx="762000" cy="533400"/>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64" name="Oval 68"/>
          <p:cNvSpPr>
            <a:spLocks noChangeArrowheads="1"/>
          </p:cNvSpPr>
          <p:nvPr/>
        </p:nvSpPr>
        <p:spPr bwMode="auto">
          <a:xfrm>
            <a:off x="1066800" y="3124200"/>
            <a:ext cx="762000" cy="533400"/>
          </a:xfrm>
          <a:prstGeom prst="ellipse">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165" name="Text Box 69"/>
          <p:cNvSpPr txBox="1">
            <a:spLocks noChangeArrowheads="1"/>
          </p:cNvSpPr>
          <p:nvPr/>
        </p:nvSpPr>
        <p:spPr bwMode="auto">
          <a:xfrm>
            <a:off x="4114800" y="2362200"/>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9/13 correct </a:t>
            </a:r>
          </a:p>
        </p:txBody>
      </p:sp>
    </p:spTree>
    <p:extLst>
      <p:ext uri="{BB962C8B-B14F-4D97-AF65-F5344CB8AC3E}">
        <p14:creationId xmlns:p14="http://schemas.microsoft.com/office/powerpoint/2010/main" val="978138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971600" y="652165"/>
            <a:ext cx="7848600" cy="685800"/>
          </a:xfrm>
        </p:spPr>
        <p:txBody>
          <a:bodyPr/>
          <a:lstStyle/>
          <a:p>
            <a:pPr algn="ctr"/>
            <a:r>
              <a:rPr lang="en-US" dirty="0">
                <a:latin typeface="Times New Roman" panose="02020603050405020304" pitchFamily="18" charset="0"/>
                <a:cs typeface="Times New Roman" panose="02020603050405020304" pitchFamily="18" charset="0"/>
              </a:rPr>
              <a:t>Common Splitting Strategies</a:t>
            </a:r>
          </a:p>
        </p:txBody>
      </p:sp>
      <p:sp>
        <p:nvSpPr>
          <p:cNvPr id="390147" name="Rectangle 3"/>
          <p:cNvSpPr>
            <a:spLocks noGrp="1" noChangeArrowheads="1"/>
          </p:cNvSpPr>
          <p:nvPr>
            <p:ph type="body" idx="1"/>
          </p:nvPr>
        </p:nvSpPr>
        <p:spPr>
          <a:xfrm>
            <a:off x="190500" y="1433959"/>
            <a:ext cx="6629400" cy="461665"/>
          </a:xfrm>
        </p:spPr>
        <p:txBody>
          <a:bodyPr/>
          <a:lstStyle/>
          <a:p>
            <a:pPr>
              <a:spcBef>
                <a:spcPct val="50000"/>
              </a:spcBef>
            </a:pPr>
            <a:r>
              <a:rPr lang="en-US" kern="1200" dirty="0">
                <a:latin typeface="Times New Roman" panose="02020603050405020304" pitchFamily="18" charset="0"/>
              </a:rPr>
              <a:t>k-fold cross-validation</a:t>
            </a:r>
          </a:p>
          <a:p>
            <a:endParaRPr lang="en-US" dirty="0"/>
          </a:p>
          <a:p>
            <a:endParaRPr lang="en-US" dirty="0"/>
          </a:p>
          <a:p>
            <a:endParaRPr lang="en-US" dirty="0"/>
          </a:p>
          <a:p>
            <a:endParaRPr lang="en-US" dirty="0"/>
          </a:p>
          <a:p>
            <a:endParaRPr lang="en-US" dirty="0"/>
          </a:p>
        </p:txBody>
      </p:sp>
      <p:sp>
        <p:nvSpPr>
          <p:cNvPr id="390216" name="Rectangle 72"/>
          <p:cNvSpPr>
            <a:spLocks noChangeArrowheads="1"/>
          </p:cNvSpPr>
          <p:nvPr/>
        </p:nvSpPr>
        <p:spPr bwMode="auto">
          <a:xfrm>
            <a:off x="1219200" y="2209800"/>
            <a:ext cx="2286000" cy="304800"/>
          </a:xfrm>
          <a:prstGeom prst="rect">
            <a:avLst/>
          </a:prstGeom>
          <a:solidFill>
            <a:srgbClr val="C00000"/>
          </a:solidFill>
          <a:ln w="9525">
            <a:solidFill>
              <a:schemeClr val="tx1"/>
            </a:solidFill>
            <a:miter lim="800000"/>
            <a:headEnd/>
            <a:tailEnd/>
          </a:ln>
          <a:effectLst/>
        </p:spPr>
        <p:txBody>
          <a:bodyPr wrap="none" anchor="ctr"/>
          <a:lstStyle/>
          <a:p>
            <a:endParaRPr lang="en-US">
              <a:solidFill>
                <a:srgbClr val="FF0000"/>
              </a:solidFill>
            </a:endParaRPr>
          </a:p>
        </p:txBody>
      </p:sp>
      <p:sp>
        <p:nvSpPr>
          <p:cNvPr id="390217" name="Rectangle 73"/>
          <p:cNvSpPr>
            <a:spLocks noChangeArrowheads="1"/>
          </p:cNvSpPr>
          <p:nvPr/>
        </p:nvSpPr>
        <p:spPr bwMode="auto">
          <a:xfrm>
            <a:off x="3505200" y="2209800"/>
            <a:ext cx="2286000" cy="304800"/>
          </a:xfrm>
          <a:prstGeom prst="rect">
            <a:avLst/>
          </a:prstGeom>
          <a:solidFill>
            <a:srgbClr val="C00000"/>
          </a:solidFill>
          <a:ln w="9525">
            <a:solidFill>
              <a:schemeClr val="tx1"/>
            </a:solidFill>
            <a:miter lim="800000"/>
            <a:headEnd/>
            <a:tailEnd/>
          </a:ln>
          <a:effectLst/>
        </p:spPr>
        <p:txBody>
          <a:bodyPr wrap="none" anchor="ctr"/>
          <a:lstStyle/>
          <a:p>
            <a:endParaRPr lang="en-US"/>
          </a:p>
        </p:txBody>
      </p:sp>
      <p:sp>
        <p:nvSpPr>
          <p:cNvPr id="390218" name="Rectangle 74"/>
          <p:cNvSpPr>
            <a:spLocks noChangeArrowheads="1"/>
          </p:cNvSpPr>
          <p:nvPr/>
        </p:nvSpPr>
        <p:spPr bwMode="auto">
          <a:xfrm>
            <a:off x="5791200" y="2209800"/>
            <a:ext cx="2286000" cy="304800"/>
          </a:xfrm>
          <a:prstGeom prst="rect">
            <a:avLst/>
          </a:prstGeom>
          <a:solidFill>
            <a:srgbClr val="C00000"/>
          </a:solidFill>
          <a:ln w="9525">
            <a:solidFill>
              <a:srgbClr val="C00000"/>
            </a:solidFill>
            <a:miter lim="800000"/>
            <a:headEnd/>
            <a:tailEnd/>
          </a:ln>
          <a:effectLst/>
        </p:spPr>
        <p:txBody>
          <a:bodyPr wrap="none" anchor="ctr"/>
          <a:lstStyle/>
          <a:p>
            <a:endParaRPr lang="en-US"/>
          </a:p>
        </p:txBody>
      </p:sp>
      <p:sp>
        <p:nvSpPr>
          <p:cNvPr id="390219" name="Rectangle 75"/>
          <p:cNvSpPr>
            <a:spLocks noChangeArrowheads="1"/>
          </p:cNvSpPr>
          <p:nvPr/>
        </p:nvSpPr>
        <p:spPr bwMode="auto">
          <a:xfrm>
            <a:off x="1143000" y="2971800"/>
            <a:ext cx="2286000" cy="3048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0" name="Rectangle 76"/>
          <p:cNvSpPr>
            <a:spLocks noChangeArrowheads="1"/>
          </p:cNvSpPr>
          <p:nvPr/>
        </p:nvSpPr>
        <p:spPr bwMode="auto">
          <a:xfrm>
            <a:off x="3429000" y="2971800"/>
            <a:ext cx="2286000" cy="3048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1" name="Rectangle 77"/>
          <p:cNvSpPr>
            <a:spLocks noChangeArrowheads="1"/>
          </p:cNvSpPr>
          <p:nvPr/>
        </p:nvSpPr>
        <p:spPr bwMode="auto">
          <a:xfrm>
            <a:off x="5867400" y="2971800"/>
            <a:ext cx="2286000" cy="304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2" name="Text Box 78"/>
          <p:cNvSpPr txBox="1">
            <a:spLocks noChangeArrowheads="1"/>
          </p:cNvSpPr>
          <p:nvPr/>
        </p:nvSpPr>
        <p:spPr bwMode="auto">
          <a:xfrm>
            <a:off x="2286000" y="2590800"/>
            <a:ext cx="251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0" dirty="0"/>
              <a:t>Train</a:t>
            </a:r>
          </a:p>
        </p:txBody>
      </p:sp>
      <p:sp>
        <p:nvSpPr>
          <p:cNvPr id="390223" name="Text Box 79"/>
          <p:cNvSpPr txBox="1">
            <a:spLocks noChangeArrowheads="1"/>
          </p:cNvSpPr>
          <p:nvPr/>
        </p:nvSpPr>
        <p:spPr bwMode="auto">
          <a:xfrm>
            <a:off x="5715000" y="2590800"/>
            <a:ext cx="251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0" dirty="0"/>
              <a:t>Test</a:t>
            </a:r>
          </a:p>
        </p:txBody>
      </p:sp>
      <p:grpSp>
        <p:nvGrpSpPr>
          <p:cNvPr id="390243" name="Group 99"/>
          <p:cNvGrpSpPr>
            <a:grpSpLocks/>
          </p:cNvGrpSpPr>
          <p:nvPr/>
        </p:nvGrpSpPr>
        <p:grpSpPr bwMode="auto">
          <a:xfrm>
            <a:off x="1066800" y="3429000"/>
            <a:ext cx="7162800" cy="838200"/>
            <a:chOff x="672" y="2160"/>
            <a:chExt cx="4512" cy="528"/>
          </a:xfrm>
        </p:grpSpPr>
        <p:sp>
          <p:nvSpPr>
            <p:cNvPr id="390224" name="Rectangle 80"/>
            <p:cNvSpPr>
              <a:spLocks noChangeArrowheads="1"/>
            </p:cNvSpPr>
            <p:nvPr/>
          </p:nvSpPr>
          <p:spPr bwMode="auto">
            <a:xfrm>
              <a:off x="720" y="2160"/>
              <a:ext cx="1440" cy="19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5" name="Rectangle 81"/>
            <p:cNvSpPr>
              <a:spLocks noChangeArrowheads="1"/>
            </p:cNvSpPr>
            <p:nvPr/>
          </p:nvSpPr>
          <p:spPr bwMode="auto">
            <a:xfrm>
              <a:off x="2256" y="2160"/>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6" name="Rectangle 82"/>
            <p:cNvSpPr>
              <a:spLocks noChangeArrowheads="1"/>
            </p:cNvSpPr>
            <p:nvPr/>
          </p:nvSpPr>
          <p:spPr bwMode="auto">
            <a:xfrm>
              <a:off x="3696" y="2160"/>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7" name="Rectangle 83"/>
            <p:cNvSpPr>
              <a:spLocks noChangeArrowheads="1"/>
            </p:cNvSpPr>
            <p:nvPr/>
          </p:nvSpPr>
          <p:spPr bwMode="auto">
            <a:xfrm>
              <a:off x="672" y="2496"/>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8" name="Rectangle 84"/>
            <p:cNvSpPr>
              <a:spLocks noChangeArrowheads="1"/>
            </p:cNvSpPr>
            <p:nvPr/>
          </p:nvSpPr>
          <p:spPr bwMode="auto">
            <a:xfrm>
              <a:off x="2208" y="2496"/>
              <a:ext cx="1440" cy="19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9" name="Rectangle 85"/>
            <p:cNvSpPr>
              <a:spLocks noChangeArrowheads="1"/>
            </p:cNvSpPr>
            <p:nvPr/>
          </p:nvSpPr>
          <p:spPr bwMode="auto">
            <a:xfrm>
              <a:off x="3744" y="2496"/>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90242" name="Text Box 98"/>
          <p:cNvSpPr txBox="1">
            <a:spLocks noChangeArrowheads="1"/>
          </p:cNvSpPr>
          <p:nvPr/>
        </p:nvSpPr>
        <p:spPr bwMode="auto">
          <a:xfrm>
            <a:off x="76200" y="2133600"/>
            <a:ext cx="12554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2000" b="0" dirty="0"/>
              <a:t>Dataset</a:t>
            </a:r>
          </a:p>
        </p:txBody>
      </p:sp>
    </p:spTree>
    <p:extLst>
      <p:ext uri="{BB962C8B-B14F-4D97-AF65-F5344CB8AC3E}">
        <p14:creationId xmlns:p14="http://schemas.microsoft.com/office/powerpoint/2010/main" val="3391316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723900" y="620746"/>
            <a:ext cx="7848600" cy="685800"/>
          </a:xfrm>
        </p:spPr>
        <p:txBody>
          <a:bodyPr/>
          <a:lstStyle/>
          <a:p>
            <a:pPr algn="ctr"/>
            <a:r>
              <a:rPr lang="en-US" dirty="0">
                <a:latin typeface="Times New Roman" panose="02020603050405020304" pitchFamily="18" charset="0"/>
                <a:cs typeface="Times New Roman" panose="02020603050405020304" pitchFamily="18" charset="0"/>
              </a:rPr>
              <a:t>Common Splitting Strategies</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90147" name="Rectangle 3"/>
          <p:cNvSpPr>
            <a:spLocks noGrp="1" noChangeArrowheads="1"/>
          </p:cNvSpPr>
          <p:nvPr>
            <p:ph type="body" idx="1"/>
          </p:nvPr>
        </p:nvSpPr>
        <p:spPr>
          <a:xfrm>
            <a:off x="190500" y="1317691"/>
            <a:ext cx="6629400" cy="3124200"/>
          </a:xfrm>
        </p:spPr>
        <p:txBody>
          <a:bodyPr/>
          <a:lstStyle/>
          <a:p>
            <a:endParaRPr lang="en-US" dirty="0"/>
          </a:p>
          <a:p>
            <a:r>
              <a:rPr lang="en-US" dirty="0">
                <a:latin typeface="Times New Roman" panose="02020603050405020304" pitchFamily="18" charset="0"/>
                <a:cs typeface="Times New Roman" panose="02020603050405020304" pitchFamily="18" charset="0"/>
              </a:rPr>
              <a:t>k-fold cross-validation</a:t>
            </a:r>
          </a:p>
          <a:p>
            <a:pPr marL="0" indent="0">
              <a:buNone/>
            </a:pPr>
            <a:endParaRPr lang="en-US" dirty="0"/>
          </a:p>
          <a:p>
            <a:endParaRPr lang="en-US" dirty="0"/>
          </a:p>
          <a:p>
            <a:endParaRPr lang="en-US" dirty="0"/>
          </a:p>
          <a:p>
            <a:endParaRPr lang="en-US" dirty="0"/>
          </a:p>
          <a:p>
            <a:endParaRPr lang="en-US" dirty="0"/>
          </a:p>
          <a:p>
            <a:endParaRPr lang="en-US" dirty="0"/>
          </a:p>
          <a:p>
            <a:r>
              <a:rPr lang="en-US" dirty="0">
                <a:latin typeface="Times New Roman" panose="02020603050405020304" pitchFamily="18" charset="0"/>
                <a:cs typeface="Times New Roman" panose="02020603050405020304" pitchFamily="18" charset="0"/>
              </a:rPr>
              <a:t>Leave-one-out (n-fold cross validation)</a:t>
            </a:r>
          </a:p>
          <a:p>
            <a:pPr marL="0" indent="0">
              <a:buNone/>
            </a:pPr>
            <a:endParaRPr lang="en-US" dirty="0"/>
          </a:p>
        </p:txBody>
      </p:sp>
      <p:sp>
        <p:nvSpPr>
          <p:cNvPr id="390216" name="Rectangle 72"/>
          <p:cNvSpPr>
            <a:spLocks noChangeArrowheads="1"/>
          </p:cNvSpPr>
          <p:nvPr/>
        </p:nvSpPr>
        <p:spPr bwMode="auto">
          <a:xfrm>
            <a:off x="1219200" y="2209800"/>
            <a:ext cx="2286000" cy="304800"/>
          </a:xfrm>
          <a:prstGeom prst="rect">
            <a:avLst/>
          </a:prstGeom>
          <a:solidFill>
            <a:srgbClr val="C00000"/>
          </a:solidFill>
          <a:ln w="9525">
            <a:solidFill>
              <a:schemeClr val="tx1"/>
            </a:solidFill>
            <a:miter lim="800000"/>
            <a:headEnd/>
            <a:tailEnd/>
          </a:ln>
          <a:effectLst/>
        </p:spPr>
        <p:txBody>
          <a:bodyPr wrap="none" anchor="ctr"/>
          <a:lstStyle/>
          <a:p>
            <a:endParaRPr lang="en-US"/>
          </a:p>
        </p:txBody>
      </p:sp>
      <p:sp>
        <p:nvSpPr>
          <p:cNvPr id="390217" name="Rectangle 73"/>
          <p:cNvSpPr>
            <a:spLocks noChangeArrowheads="1"/>
          </p:cNvSpPr>
          <p:nvPr/>
        </p:nvSpPr>
        <p:spPr bwMode="auto">
          <a:xfrm>
            <a:off x="3505200" y="2209800"/>
            <a:ext cx="2286000" cy="304800"/>
          </a:xfrm>
          <a:prstGeom prst="rect">
            <a:avLst/>
          </a:prstGeom>
          <a:solidFill>
            <a:srgbClr val="C00000"/>
          </a:solidFill>
          <a:ln w="9525">
            <a:solidFill>
              <a:schemeClr val="tx1"/>
            </a:solidFill>
            <a:miter lim="800000"/>
            <a:headEnd/>
            <a:tailEnd/>
          </a:ln>
          <a:effectLst/>
        </p:spPr>
        <p:txBody>
          <a:bodyPr wrap="none" anchor="ctr"/>
          <a:lstStyle/>
          <a:p>
            <a:endParaRPr lang="en-US"/>
          </a:p>
        </p:txBody>
      </p:sp>
      <p:sp>
        <p:nvSpPr>
          <p:cNvPr id="390218" name="Rectangle 74"/>
          <p:cNvSpPr>
            <a:spLocks noChangeArrowheads="1"/>
          </p:cNvSpPr>
          <p:nvPr/>
        </p:nvSpPr>
        <p:spPr bwMode="auto">
          <a:xfrm>
            <a:off x="5791200" y="2209800"/>
            <a:ext cx="2286000" cy="304800"/>
          </a:xfrm>
          <a:prstGeom prst="rect">
            <a:avLst/>
          </a:prstGeom>
          <a:solidFill>
            <a:srgbClr val="C00000"/>
          </a:solidFill>
          <a:ln w="9525">
            <a:solidFill>
              <a:schemeClr val="tx1"/>
            </a:solidFill>
            <a:miter lim="800000"/>
            <a:headEnd/>
            <a:tailEnd/>
          </a:ln>
          <a:effectLst/>
        </p:spPr>
        <p:txBody>
          <a:bodyPr wrap="none" anchor="ctr"/>
          <a:lstStyle/>
          <a:p>
            <a:endParaRPr lang="en-US"/>
          </a:p>
        </p:txBody>
      </p:sp>
      <p:sp>
        <p:nvSpPr>
          <p:cNvPr id="390219" name="Rectangle 75"/>
          <p:cNvSpPr>
            <a:spLocks noChangeArrowheads="1"/>
          </p:cNvSpPr>
          <p:nvPr/>
        </p:nvSpPr>
        <p:spPr bwMode="auto">
          <a:xfrm>
            <a:off x="1143000" y="2971800"/>
            <a:ext cx="2286000" cy="3048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0" name="Rectangle 76"/>
          <p:cNvSpPr>
            <a:spLocks noChangeArrowheads="1"/>
          </p:cNvSpPr>
          <p:nvPr/>
        </p:nvSpPr>
        <p:spPr bwMode="auto">
          <a:xfrm>
            <a:off x="3429000" y="2971800"/>
            <a:ext cx="2286000" cy="3048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1" name="Rectangle 77"/>
          <p:cNvSpPr>
            <a:spLocks noChangeArrowheads="1"/>
          </p:cNvSpPr>
          <p:nvPr/>
        </p:nvSpPr>
        <p:spPr bwMode="auto">
          <a:xfrm>
            <a:off x="5867400" y="2971800"/>
            <a:ext cx="2286000" cy="3048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2" name="Text Box 78"/>
          <p:cNvSpPr txBox="1">
            <a:spLocks noChangeArrowheads="1"/>
          </p:cNvSpPr>
          <p:nvPr/>
        </p:nvSpPr>
        <p:spPr bwMode="auto">
          <a:xfrm>
            <a:off x="2286000" y="2590800"/>
            <a:ext cx="251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0" dirty="0"/>
              <a:t>Train</a:t>
            </a:r>
          </a:p>
        </p:txBody>
      </p:sp>
      <p:sp>
        <p:nvSpPr>
          <p:cNvPr id="390223" name="Text Box 79"/>
          <p:cNvSpPr txBox="1">
            <a:spLocks noChangeArrowheads="1"/>
          </p:cNvSpPr>
          <p:nvPr/>
        </p:nvSpPr>
        <p:spPr bwMode="auto">
          <a:xfrm>
            <a:off x="5715000" y="2590800"/>
            <a:ext cx="251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b="0" dirty="0"/>
              <a:t>Test</a:t>
            </a:r>
          </a:p>
        </p:txBody>
      </p:sp>
      <p:grpSp>
        <p:nvGrpSpPr>
          <p:cNvPr id="390243" name="Group 99"/>
          <p:cNvGrpSpPr>
            <a:grpSpLocks/>
          </p:cNvGrpSpPr>
          <p:nvPr/>
        </p:nvGrpSpPr>
        <p:grpSpPr bwMode="auto">
          <a:xfrm>
            <a:off x="1066800" y="3429000"/>
            <a:ext cx="7162800" cy="838200"/>
            <a:chOff x="672" y="2160"/>
            <a:chExt cx="4512" cy="528"/>
          </a:xfrm>
        </p:grpSpPr>
        <p:sp>
          <p:nvSpPr>
            <p:cNvPr id="390224" name="Rectangle 80"/>
            <p:cNvSpPr>
              <a:spLocks noChangeArrowheads="1"/>
            </p:cNvSpPr>
            <p:nvPr/>
          </p:nvSpPr>
          <p:spPr bwMode="auto">
            <a:xfrm>
              <a:off x="720" y="2160"/>
              <a:ext cx="1440" cy="19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5" name="Rectangle 81"/>
            <p:cNvSpPr>
              <a:spLocks noChangeArrowheads="1"/>
            </p:cNvSpPr>
            <p:nvPr/>
          </p:nvSpPr>
          <p:spPr bwMode="auto">
            <a:xfrm>
              <a:off x="2256" y="2160"/>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6" name="Rectangle 82"/>
            <p:cNvSpPr>
              <a:spLocks noChangeArrowheads="1"/>
            </p:cNvSpPr>
            <p:nvPr/>
          </p:nvSpPr>
          <p:spPr bwMode="auto">
            <a:xfrm>
              <a:off x="3696" y="2160"/>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7" name="Rectangle 83"/>
            <p:cNvSpPr>
              <a:spLocks noChangeArrowheads="1"/>
            </p:cNvSpPr>
            <p:nvPr/>
          </p:nvSpPr>
          <p:spPr bwMode="auto">
            <a:xfrm>
              <a:off x="672" y="2496"/>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8" name="Rectangle 84"/>
            <p:cNvSpPr>
              <a:spLocks noChangeArrowheads="1"/>
            </p:cNvSpPr>
            <p:nvPr/>
          </p:nvSpPr>
          <p:spPr bwMode="auto">
            <a:xfrm>
              <a:off x="2208" y="2496"/>
              <a:ext cx="1440" cy="19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29" name="Rectangle 85"/>
            <p:cNvSpPr>
              <a:spLocks noChangeArrowheads="1"/>
            </p:cNvSpPr>
            <p:nvPr/>
          </p:nvSpPr>
          <p:spPr bwMode="auto">
            <a:xfrm>
              <a:off x="3744" y="2496"/>
              <a:ext cx="1440"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0244" name="Group 100"/>
          <p:cNvGrpSpPr>
            <a:grpSpLocks/>
          </p:cNvGrpSpPr>
          <p:nvPr/>
        </p:nvGrpSpPr>
        <p:grpSpPr bwMode="auto">
          <a:xfrm>
            <a:off x="1066800" y="5070481"/>
            <a:ext cx="6858000" cy="1600200"/>
            <a:chOff x="816" y="3216"/>
            <a:chExt cx="4320" cy="1008"/>
          </a:xfrm>
        </p:grpSpPr>
        <p:sp>
          <p:nvSpPr>
            <p:cNvPr id="390230" name="Rectangle 86"/>
            <p:cNvSpPr>
              <a:spLocks noChangeArrowheads="1"/>
            </p:cNvSpPr>
            <p:nvPr/>
          </p:nvSpPr>
          <p:spPr bwMode="auto">
            <a:xfrm>
              <a:off x="1152" y="3216"/>
              <a:ext cx="3984"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3" name="Oval 89"/>
            <p:cNvSpPr>
              <a:spLocks noChangeArrowheads="1"/>
            </p:cNvSpPr>
            <p:nvPr/>
          </p:nvSpPr>
          <p:spPr bwMode="auto">
            <a:xfrm>
              <a:off x="816" y="3216"/>
              <a:ext cx="192" cy="19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4" name="Rectangle 90"/>
            <p:cNvSpPr>
              <a:spLocks noChangeArrowheads="1"/>
            </p:cNvSpPr>
            <p:nvPr/>
          </p:nvSpPr>
          <p:spPr bwMode="auto">
            <a:xfrm>
              <a:off x="1488" y="3504"/>
              <a:ext cx="3648"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5" name="Oval 91"/>
            <p:cNvSpPr>
              <a:spLocks noChangeArrowheads="1"/>
            </p:cNvSpPr>
            <p:nvPr/>
          </p:nvSpPr>
          <p:spPr bwMode="auto">
            <a:xfrm>
              <a:off x="1152" y="3504"/>
              <a:ext cx="192" cy="19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6" name="Rectangle 92"/>
            <p:cNvSpPr>
              <a:spLocks noChangeArrowheads="1"/>
            </p:cNvSpPr>
            <p:nvPr/>
          </p:nvSpPr>
          <p:spPr bwMode="auto">
            <a:xfrm>
              <a:off x="816" y="4032"/>
              <a:ext cx="3984"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7" name="Oval 93"/>
            <p:cNvSpPr>
              <a:spLocks noChangeArrowheads="1"/>
            </p:cNvSpPr>
            <p:nvPr/>
          </p:nvSpPr>
          <p:spPr bwMode="auto">
            <a:xfrm>
              <a:off x="4944" y="4032"/>
              <a:ext cx="192" cy="19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8" name="Rectangle 94"/>
            <p:cNvSpPr>
              <a:spLocks noChangeArrowheads="1"/>
            </p:cNvSpPr>
            <p:nvPr/>
          </p:nvSpPr>
          <p:spPr bwMode="auto">
            <a:xfrm>
              <a:off x="816" y="3504"/>
              <a:ext cx="192" cy="19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239" name="Oval 95"/>
            <p:cNvSpPr>
              <a:spLocks noChangeArrowheads="1"/>
            </p:cNvSpPr>
            <p:nvPr/>
          </p:nvSpPr>
          <p:spPr bwMode="auto">
            <a:xfrm>
              <a:off x="2592" y="3744"/>
              <a:ext cx="48"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90240" name="Oval 96"/>
            <p:cNvSpPr>
              <a:spLocks noChangeArrowheads="1"/>
            </p:cNvSpPr>
            <p:nvPr/>
          </p:nvSpPr>
          <p:spPr bwMode="auto">
            <a:xfrm>
              <a:off x="2592" y="3840"/>
              <a:ext cx="48"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90241" name="Oval 97"/>
            <p:cNvSpPr>
              <a:spLocks noChangeArrowheads="1"/>
            </p:cNvSpPr>
            <p:nvPr/>
          </p:nvSpPr>
          <p:spPr bwMode="auto">
            <a:xfrm>
              <a:off x="2592" y="3936"/>
              <a:ext cx="48"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grpSp>
      <p:sp>
        <p:nvSpPr>
          <p:cNvPr id="390242" name="Text Box 98"/>
          <p:cNvSpPr txBox="1">
            <a:spLocks noChangeArrowheads="1"/>
          </p:cNvSpPr>
          <p:nvPr/>
        </p:nvSpPr>
        <p:spPr bwMode="auto">
          <a:xfrm>
            <a:off x="76200" y="2133600"/>
            <a:ext cx="12554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b="0" dirty="0"/>
              <a:t>Dataset</a:t>
            </a:r>
          </a:p>
        </p:txBody>
      </p:sp>
    </p:spTree>
    <p:extLst>
      <p:ext uri="{BB962C8B-B14F-4D97-AF65-F5344CB8AC3E}">
        <p14:creationId xmlns:p14="http://schemas.microsoft.com/office/powerpoint/2010/main" val="357051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1BB583EB-4148-428C-83E3-2147EBA80B05}"/>
              </a:ext>
            </a:extLst>
          </p:cNvPr>
          <p:cNvSpPr>
            <a:spLocks noGrp="1"/>
          </p:cNvSpPr>
          <p:nvPr>
            <p:ph type="title"/>
          </p:nvPr>
        </p:nvSpPr>
        <p:spPr bwMode="auto">
          <a:xfrm>
            <a:off x="897731" y="548680"/>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latin typeface="Gill Sans MT (Body)"/>
              </a:rPr>
              <a:t>References</a:t>
            </a:r>
            <a:endParaRPr lang="en-IN" altLang="en-US" dirty="0">
              <a:latin typeface="Gill Sans MT (Body)"/>
            </a:endParaRPr>
          </a:p>
        </p:txBody>
      </p:sp>
      <p:sp>
        <p:nvSpPr>
          <p:cNvPr id="38915" name="Content Placeholder 3">
            <a:extLst>
              <a:ext uri="{FF2B5EF4-FFF2-40B4-BE49-F238E27FC236}">
                <a16:creationId xmlns:a16="http://schemas.microsoft.com/office/drawing/2014/main" id="{9757E320-A495-4230-99DA-FDF6A5C6A678}"/>
              </a:ext>
            </a:extLst>
          </p:cNvPr>
          <p:cNvSpPr>
            <a:spLocks noGrp="1"/>
          </p:cNvSpPr>
          <p:nvPr>
            <p:ph sz="quarter" idx="1"/>
          </p:nvPr>
        </p:nvSpPr>
        <p:spPr bwMode="auto">
          <a:xfrm>
            <a:off x="971601" y="1340768"/>
            <a:ext cx="7920880" cy="48085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defRPr/>
            </a:pPr>
            <a:r>
              <a:rPr lang="en-US" sz="1600" dirty="0" err="1">
                <a:latin typeface="Times New Roman" panose="02020603050405020304" pitchFamily="18" charset="0"/>
                <a:cs typeface="Times New Roman" panose="02020603050405020304" pitchFamily="18" charset="0"/>
              </a:rPr>
              <a:t>Duda</a:t>
            </a:r>
            <a:r>
              <a:rPr lang="en-US" sz="1600" dirty="0">
                <a:latin typeface="Times New Roman" panose="02020603050405020304" pitchFamily="18" charset="0"/>
                <a:cs typeface="Times New Roman" panose="02020603050405020304" pitchFamily="18" charset="0"/>
              </a:rPr>
              <a:t>, R., Hart, P., Stork, D. Pattern Classification, 2nd ed. John Wiley &amp; Sons,2001.</a:t>
            </a:r>
          </a:p>
          <a:p>
            <a:pPr marL="0" indent="0" algn="just">
              <a:buNone/>
              <a:defRPr/>
            </a:pPr>
            <a:endParaRPr lang="en-US" sz="1600" dirty="0">
              <a:latin typeface="Times New Roman" panose="02020603050405020304" pitchFamily="18" charset="0"/>
              <a:cs typeface="Times New Roman" panose="02020603050405020304" pitchFamily="18" charset="0"/>
            </a:endParaRPr>
          </a:p>
          <a:p>
            <a:pPr marL="0" indent="0" algn="just">
              <a:buNone/>
              <a:defRPr/>
            </a:pPr>
            <a:r>
              <a:rPr lang="en-US" sz="1600" dirty="0">
                <a:latin typeface="Times New Roman" panose="02020603050405020304" pitchFamily="18" charset="0"/>
                <a:cs typeface="Times New Roman" panose="02020603050405020304" pitchFamily="18" charset="0"/>
              </a:rPr>
              <a:t>Y.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L. </a:t>
            </a:r>
            <a:r>
              <a:rPr lang="en-US" sz="1600" dirty="0" err="1">
                <a:latin typeface="Times New Roman" panose="02020603050405020304" pitchFamily="18" charset="0"/>
                <a:cs typeface="Times New Roman" panose="02020603050405020304" pitchFamily="18" charset="0"/>
              </a:rPr>
              <a:t>Bottou</a:t>
            </a:r>
            <a:r>
              <a:rPr lang="en-US" sz="1600" dirty="0">
                <a:latin typeface="Times New Roman" panose="02020603050405020304" pitchFamily="18" charset="0"/>
                <a:cs typeface="Times New Roman" panose="02020603050405020304" pitchFamily="18" charset="0"/>
              </a:rPr>
              <a:t>, G.B. Orr, and K.-R. Muller. Efficient Backprop. </a:t>
            </a:r>
            <a:r>
              <a:rPr lang="en-US" sz="1600" dirty="0" err="1">
                <a:latin typeface="Times New Roman" panose="02020603050405020304" pitchFamily="18" charset="0"/>
                <a:cs typeface="Times New Roman" panose="02020603050405020304" pitchFamily="18" charset="0"/>
              </a:rPr>
              <a:t>NeuralNetworks</a:t>
            </a:r>
            <a:r>
              <a:rPr lang="en-US" sz="1600" dirty="0">
                <a:latin typeface="Times New Roman" panose="02020603050405020304" pitchFamily="18" charset="0"/>
                <a:cs typeface="Times New Roman" panose="02020603050405020304" pitchFamily="18" charset="0"/>
              </a:rPr>
              <a:t>: Tricks of the Trade, Springer Lecture Notes in Computer </a:t>
            </a:r>
            <a:r>
              <a:rPr lang="en-US" sz="1600" dirty="0" err="1">
                <a:latin typeface="Times New Roman" panose="02020603050405020304" pitchFamily="18" charset="0"/>
                <a:cs typeface="Times New Roman" panose="02020603050405020304" pitchFamily="18" charset="0"/>
              </a:rPr>
              <a:t>Sciences,No</a:t>
            </a:r>
            <a:r>
              <a:rPr lang="en-US" sz="1600" dirty="0">
                <a:latin typeface="Times New Roman" panose="02020603050405020304" pitchFamily="18" charset="0"/>
                <a:cs typeface="Times New Roman" panose="02020603050405020304" pitchFamily="18" charset="0"/>
              </a:rPr>
              <a:t>. 1524, pp. 5-50, 1998.</a:t>
            </a:r>
          </a:p>
          <a:p>
            <a:pPr marL="0" indent="0" algn="just">
              <a:buNone/>
              <a:defRPr/>
            </a:pPr>
            <a:endParaRPr lang="en-US" sz="1600" dirty="0">
              <a:latin typeface="Times New Roman" panose="02020603050405020304" pitchFamily="18" charset="0"/>
              <a:cs typeface="Times New Roman" panose="02020603050405020304" pitchFamily="18" charset="0"/>
            </a:endParaRPr>
          </a:p>
          <a:p>
            <a:pPr marL="0" indent="0" algn="just">
              <a:buNone/>
              <a:defRPr/>
            </a:pPr>
            <a:r>
              <a:rPr lang="en-US" sz="1600" dirty="0">
                <a:latin typeface="Times New Roman" panose="02020603050405020304" pitchFamily="18" charset="0"/>
                <a:cs typeface="Times New Roman" panose="02020603050405020304" pitchFamily="18" charset="0"/>
              </a:rPr>
              <a:t>P. Simard, D. Steinkraus, and J. Platt. Best Practice for Convolutional Neural Networks Applied to Visual Document Analysis. International Conference on Document Analysis and Recognition, ICDAR 2003, IEEE Computer Society, Vol. 2, pp. 958-962, 2003.</a:t>
            </a:r>
          </a:p>
          <a:p>
            <a:pPr marL="0" indent="0" algn="just">
              <a:buNone/>
              <a:defRPr/>
            </a:pPr>
            <a:endParaRPr lang="en-US" sz="1600" dirty="0">
              <a:latin typeface="Times New Roman" panose="02020603050405020304" pitchFamily="18" charset="0"/>
              <a:cs typeface="Times New Roman" panose="02020603050405020304" pitchFamily="18" charset="0"/>
            </a:endParaRPr>
          </a:p>
          <a:p>
            <a:pPr marL="0" indent="0" algn="just">
              <a:buNone/>
              <a:defRPr/>
            </a:pPr>
            <a:r>
              <a:rPr lang="en-US" sz="1600" dirty="0">
                <a:latin typeface="Times New Roman" panose="02020603050405020304" pitchFamily="18" charset="0"/>
                <a:cs typeface="Times New Roman" panose="02020603050405020304" pitchFamily="18" charset="0"/>
              </a:rPr>
              <a:t>L. </a:t>
            </a:r>
            <a:r>
              <a:rPr lang="en-US" sz="1600" dirty="0" err="1">
                <a:latin typeface="Times New Roman" panose="02020603050405020304" pitchFamily="18" charset="0"/>
                <a:cs typeface="Times New Roman" panose="02020603050405020304" pitchFamily="18" charset="0"/>
              </a:rPr>
              <a:t>Tsu</a:t>
            </a:r>
            <a:r>
              <a:rPr lang="en-US" sz="1600" dirty="0">
                <a:latin typeface="Times New Roman" panose="02020603050405020304" pitchFamily="18" charset="0"/>
                <a:cs typeface="Times New Roman" panose="02020603050405020304" pitchFamily="18" charset="0"/>
              </a:rPr>
              <a:t>-Chang, Structure Level Adaptation for Artificial Neural Networks, </a:t>
            </a:r>
            <a:r>
              <a:rPr lang="en-US" sz="1600" dirty="0" err="1">
                <a:latin typeface="Times New Roman" panose="02020603050405020304" pitchFamily="18" charset="0"/>
                <a:cs typeface="Times New Roman" panose="02020603050405020304" pitchFamily="18" charset="0"/>
              </a:rPr>
              <a:t>KluwerAcademic</a:t>
            </a:r>
            <a:r>
              <a:rPr lang="en-US" sz="1600" dirty="0">
                <a:latin typeface="Times New Roman" panose="02020603050405020304" pitchFamily="18" charset="0"/>
                <a:cs typeface="Times New Roman" panose="02020603050405020304" pitchFamily="18" charset="0"/>
              </a:rPr>
              <a:t> Publishers, Boston, 1991.</a:t>
            </a:r>
          </a:p>
          <a:p>
            <a:pPr marL="0" indent="0" algn="just">
              <a:buNone/>
              <a:defRPr/>
            </a:pPr>
            <a:endParaRPr lang="en-US" sz="1600" dirty="0">
              <a:latin typeface="Times New Roman" panose="02020603050405020304" pitchFamily="18" charset="0"/>
              <a:cs typeface="Times New Roman" panose="02020603050405020304" pitchFamily="18" charset="0"/>
            </a:endParaRPr>
          </a:p>
          <a:p>
            <a:pPr marL="0" indent="0" algn="just">
              <a:buNone/>
              <a:defRPr/>
            </a:pPr>
            <a:r>
              <a:rPr lang="en-US" sz="1600" dirty="0">
                <a:latin typeface="Times New Roman" panose="02020603050405020304" pitchFamily="18" charset="0"/>
                <a:cs typeface="Times New Roman" panose="02020603050405020304" pitchFamily="18" charset="0"/>
              </a:rPr>
              <a:t>Ramirez, J.M.; Gomez-Gil, P.; Baez-Lopez, D., "On structural adaptability of neural networks in character recognition," Signal Processing, 1996., 3rd International Conference on , vol.2, no., pp.1481-1483 vol.2, 14-18 Oct 1996.</a:t>
            </a:r>
            <a:endParaRPr lang="en-US" sz="1500" dirty="0">
              <a:solidFill>
                <a:srgbClr val="990000"/>
              </a:solidFill>
              <a:latin typeface="Times New Roman" panose="02020603050405020304" pitchFamily="18" charset="0"/>
              <a:cs typeface="Times New Roman" panose="02020603050405020304" pitchFamily="18" charset="0"/>
            </a:endParaRPr>
          </a:p>
          <a:p>
            <a:pPr marL="0" indent="0" algn="just" fontAlgn="ctr">
              <a:buNone/>
              <a:defRPr/>
            </a:pPr>
            <a:endParaRPr lang="en-US" sz="1500" dirty="0">
              <a:solidFill>
                <a:srgbClr val="990000"/>
              </a:solidFill>
              <a:latin typeface="Gill Sans MT (Body)"/>
            </a:endParaRPr>
          </a:p>
          <a:p>
            <a:pPr marL="0" indent="0" fontAlgn="ctr">
              <a:buFontTx/>
              <a:buNone/>
              <a:defRPr/>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descr="C:\Documents and Settings\Administrator\Desktop\9705.jpg">
            <a:extLst>
              <a:ext uri="{FF2B5EF4-FFF2-40B4-BE49-F238E27FC236}">
                <a16:creationId xmlns:a16="http://schemas.microsoft.com/office/drawing/2014/main" id="{6EB5CD14-6D3D-4617-9545-559ABE578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0785D81-46AF-4AB2-8E13-CB4E57778FDE}"/>
              </a:ext>
            </a:extLst>
          </p:cNvPr>
          <p:cNvSpPr/>
          <p:nvPr/>
        </p:nvSpPr>
        <p:spPr>
          <a:xfrm>
            <a:off x="4648200" y="304800"/>
            <a:ext cx="4288675" cy="923330"/>
          </a:xfrm>
          <a:prstGeom prst="rect">
            <a:avLst/>
          </a:prstGeom>
          <a:noFill/>
        </p:spPr>
        <p:txBody>
          <a:bodyPr wrap="non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5400" cap="all" dirty="0">
                <a:ln/>
                <a:solidFill>
                  <a:srgbClr val="FFFF0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charset="0"/>
                <a:ea typeface="+mn-ea"/>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Representing Linear Regression Model</a:t>
            </a:r>
          </a:p>
        </p:txBody>
      </p:sp>
      <p:pic>
        <p:nvPicPr>
          <p:cNvPr id="3" name="Content Placeholder 2" descr="A picture containing meter&#10;&#10;Description automatically generated">
            <a:extLst>
              <a:ext uri="{FF2B5EF4-FFF2-40B4-BE49-F238E27FC236}">
                <a16:creationId xmlns:a16="http://schemas.microsoft.com/office/drawing/2014/main" id="{668204A0-C6D9-4410-9162-479595DE3315}"/>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bwMode="auto">
          <a:xfrm>
            <a:off x="1748560" y="2060848"/>
            <a:ext cx="6006648" cy="38342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07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1D5304-46C6-4237-98FD-25AE9B18FD37}"/>
              </a:ext>
            </a:extLst>
          </p:cNvPr>
          <p:cNvSpPr>
            <a:spLocks noGrp="1"/>
          </p:cNvSpPr>
          <p:nvPr>
            <p:ph type="title"/>
          </p:nvPr>
        </p:nvSpPr>
        <p:spPr bwMode="auto">
          <a:xfrm>
            <a:off x="827584" y="692696"/>
            <a:ext cx="7848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2400" dirty="0">
                <a:latin typeface="Times New Roman" panose="02020603050405020304" pitchFamily="18" charset="0"/>
                <a:cs typeface="Times New Roman" panose="02020603050405020304" pitchFamily="18" charset="0"/>
              </a:rPr>
              <a:t>Types of Linear Regression</a:t>
            </a:r>
          </a:p>
        </p:txBody>
      </p:sp>
      <p:sp>
        <p:nvSpPr>
          <p:cNvPr id="2" name="Content Placeholder 1">
            <a:extLst>
              <a:ext uri="{FF2B5EF4-FFF2-40B4-BE49-F238E27FC236}">
                <a16:creationId xmlns:a16="http://schemas.microsoft.com/office/drawing/2014/main" id="{64898DFC-7531-420E-8568-A38119ABDDED}"/>
              </a:ext>
            </a:extLst>
          </p:cNvPr>
          <p:cNvSpPr>
            <a:spLocks noGrp="1"/>
          </p:cNvSpPr>
          <p:nvPr>
            <p:ph idx="1"/>
          </p:nvPr>
        </p:nvSpPr>
        <p:spPr>
          <a:xfrm>
            <a:off x="1437184" y="1866900"/>
            <a:ext cx="6629400" cy="3124200"/>
          </a:xfrm>
        </p:spPr>
        <p:txBody>
          <a:bodyPr/>
          <a:lstStyle/>
          <a:p>
            <a:r>
              <a:rPr lang="en-US" dirty="0">
                <a:latin typeface="Times New Roman" panose="02020603050405020304" pitchFamily="18" charset="0"/>
                <a:cs typeface="Times New Roman" panose="02020603050405020304" pitchFamily="18" charset="0"/>
              </a:rPr>
              <a:t>Simple Linear Regression</a:t>
            </a:r>
          </a:p>
          <a:p>
            <a:r>
              <a:rPr lang="en-US" dirty="0">
                <a:latin typeface="Times New Roman" panose="02020603050405020304" pitchFamily="18" charset="0"/>
                <a:cs typeface="Times New Roman" panose="02020603050405020304" pitchFamily="18" charset="0"/>
              </a:rPr>
              <a:t>Multiple Linear Regression</a:t>
            </a:r>
          </a:p>
          <a:p>
            <a:r>
              <a:rPr lang="en-US" dirty="0">
                <a:latin typeface="Times New Roman" panose="02020603050405020304" pitchFamily="18" charset="0"/>
                <a:cs typeface="Times New Roman" panose="02020603050405020304" pitchFamily="18" charset="0"/>
              </a:rPr>
              <a:t>Polynomial Linear Regression</a:t>
            </a:r>
          </a:p>
        </p:txBody>
      </p:sp>
    </p:spTree>
    <p:extLst>
      <p:ext uri="{BB962C8B-B14F-4D97-AF65-F5344CB8AC3E}">
        <p14:creationId xmlns:p14="http://schemas.microsoft.com/office/powerpoint/2010/main" val="4104676122"/>
      </p:ext>
    </p:extLst>
  </p:cSld>
  <p:clrMapOvr>
    <a:masterClrMapping/>
  </p:clrMapOvr>
</p:sld>
</file>

<file path=ppt/theme/theme1.xml><?xml version="1.0" encoding="utf-8"?>
<a:theme xmlns:a="http://schemas.openxmlformats.org/drawingml/2006/main" name="CET_white_U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ET_white_UK">
      <a:majorFont>
        <a:latin typeface="Frutiger 57Cn"/>
        <a:ea typeface=""/>
        <a:cs typeface=""/>
      </a:majorFont>
      <a:minorFont>
        <a:latin typeface="Frutiger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a-DK"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ET_white_U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T_white_U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T_white_U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T_white_U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T_white_U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T_white_U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T_white_U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5977</TotalTime>
  <Words>4347</Words>
  <Application>Microsoft Office PowerPoint</Application>
  <PresentationFormat>On-screen Show (4:3)</PresentationFormat>
  <Paragraphs>539</Paragraphs>
  <Slides>77</Slides>
  <Notes>69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77</vt:i4>
      </vt:variant>
    </vt:vector>
  </HeadingPairs>
  <TitlesOfParts>
    <vt:vector size="86" baseType="lpstr">
      <vt:lpstr>Arial</vt:lpstr>
      <vt:lpstr>Calibri</vt:lpstr>
      <vt:lpstr>Frutiger 45 Light</vt:lpstr>
      <vt:lpstr>Frutiger 57Cn</vt:lpstr>
      <vt:lpstr>Gill Sans MT</vt:lpstr>
      <vt:lpstr>Gill Sans MT (Body)</vt:lpstr>
      <vt:lpstr>Times New Roman</vt:lpstr>
      <vt:lpstr>CET_white_UK</vt:lpstr>
      <vt:lpstr>Custom Design</vt:lpstr>
      <vt:lpstr>Introduction to Machine Learning  </vt:lpstr>
      <vt:lpstr> Classification</vt:lpstr>
      <vt:lpstr> Linear Classification</vt:lpstr>
      <vt:lpstr> Classification learning</vt:lpstr>
      <vt:lpstr>Different approaches</vt:lpstr>
      <vt:lpstr>Regression</vt:lpstr>
      <vt:lpstr>Linear Regression</vt:lpstr>
      <vt:lpstr>Representing Linear Regression Model</vt:lpstr>
      <vt:lpstr>Types of Linear Regression</vt:lpstr>
      <vt:lpstr>Simple Linear Regression</vt:lpstr>
      <vt:lpstr>Multiple Linear Regression</vt:lpstr>
      <vt:lpstr>Polynomial Linear Regression</vt:lpstr>
      <vt:lpstr>Polynomial Linear Regression</vt:lpstr>
      <vt:lpstr>Univariate Linear Regression</vt:lpstr>
      <vt:lpstr>Univariate Linear Regression</vt:lpstr>
      <vt:lpstr>Regularized Linear Regression</vt:lpstr>
      <vt:lpstr>Logistic Linear Regression</vt:lpstr>
      <vt:lpstr>Logistic Linear Regression</vt:lpstr>
      <vt:lpstr>Logistic Linear Regression</vt:lpstr>
      <vt:lpstr>Types of Logistic Regression</vt:lpstr>
      <vt:lpstr>Logistic Regression Assumptions</vt:lpstr>
      <vt:lpstr>Logistic Regression Models</vt:lpstr>
      <vt:lpstr>Perceptron</vt:lpstr>
      <vt:lpstr>Perceptron</vt:lpstr>
      <vt:lpstr>Perceptron</vt:lpstr>
      <vt:lpstr>Perceptron Learning Rule</vt:lpstr>
      <vt:lpstr>Perceptron Learning Rule</vt:lpstr>
      <vt:lpstr>Delta Learning Rule</vt:lpstr>
      <vt:lpstr>Program for Delta Learning Rule</vt:lpstr>
      <vt:lpstr>Adjusting Perceptron Weights</vt:lpstr>
      <vt:lpstr>Perceptron Convergence Theorem</vt:lpstr>
      <vt:lpstr>Program for Perceptron Learning</vt:lpstr>
      <vt:lpstr>Multilayer Perceptron</vt:lpstr>
      <vt:lpstr>Multilayer Neural Networks</vt:lpstr>
      <vt:lpstr>Multilayer Neural Networks</vt:lpstr>
      <vt:lpstr>Learning in Multilayer Neural Networks</vt:lpstr>
      <vt:lpstr>Multilayer Neural Network Representation</vt:lpstr>
      <vt:lpstr>How a Multi-Layer Neural Network Works?</vt:lpstr>
      <vt:lpstr>How is a Function Computed by a Multilayer Neural Network?</vt:lpstr>
      <vt:lpstr>A Multi-Layer Feed-Forward Neural Network </vt:lpstr>
      <vt:lpstr>Support Vector Machines</vt:lpstr>
      <vt:lpstr>Support Vector Machines</vt:lpstr>
      <vt:lpstr>Motivation for Support Vector Machines</vt:lpstr>
      <vt:lpstr>Motivation for Support Vector Machines</vt:lpstr>
      <vt:lpstr>Objectives of Support Vector Machines</vt:lpstr>
      <vt:lpstr>Support Vectors</vt:lpstr>
      <vt:lpstr>What is a hyperplane?</vt:lpstr>
      <vt:lpstr>How do we find the right hyperplane?</vt:lpstr>
      <vt:lpstr>What happens when there is no clear hyperplane?</vt:lpstr>
      <vt:lpstr>What happens when there is no clear hyperplane?</vt:lpstr>
      <vt:lpstr>How does it work? How can we identify the right hyper-plane?</vt:lpstr>
      <vt:lpstr>Identify the right hyperplane (Scenario-1) </vt:lpstr>
      <vt:lpstr>Identify the right hyperplane (Scenario-2)</vt:lpstr>
      <vt:lpstr>Support Vector Classifiers</vt:lpstr>
      <vt:lpstr>Support Vector Classifiers</vt:lpstr>
      <vt:lpstr>Soft Margin Classification</vt:lpstr>
      <vt:lpstr>Soft Margin Classification</vt:lpstr>
      <vt:lpstr>Soft Margin Classification Mathematically</vt:lpstr>
      <vt:lpstr>Soft Margin Classification – Solution</vt:lpstr>
      <vt:lpstr>Generalization and Over Fitting</vt:lpstr>
      <vt:lpstr>Generalization and Over Fitting</vt:lpstr>
      <vt:lpstr>Generalization and Over Fitting</vt:lpstr>
      <vt:lpstr>Regularization</vt:lpstr>
      <vt:lpstr>Regularization</vt:lpstr>
      <vt:lpstr>Data fitting problem</vt:lpstr>
      <vt:lpstr>Which is better a priori?</vt:lpstr>
      <vt:lpstr>Regularization</vt:lpstr>
      <vt:lpstr>Forms of Regularization</vt:lpstr>
      <vt:lpstr>Validation</vt:lpstr>
      <vt:lpstr>Cross-Validation</vt:lpstr>
      <vt:lpstr>Cross-Validation</vt:lpstr>
      <vt:lpstr>Cross-Validation</vt:lpstr>
      <vt:lpstr>Cross-Validation</vt:lpstr>
      <vt:lpstr>Common Splitting Strategies</vt:lpstr>
      <vt:lpstr>Common Splitting Strategies</vt:lpstr>
      <vt:lpstr>References</vt:lpstr>
      <vt:lpstr>PowerPoint Presentation</vt:lpstr>
    </vt:vector>
  </TitlesOfParts>
  <Company>Oersted-DTU_Eltek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Dias nummer 1</dc:title>
  <dc:creator>gh</dc:creator>
  <cp:lastModifiedBy>Swapnita Srivastava</cp:lastModifiedBy>
  <cp:revision>1385</cp:revision>
  <cp:lastPrinted>2002-01-11T08:56:20Z</cp:lastPrinted>
  <dcterms:created xsi:type="dcterms:W3CDTF">2008-06-04T07:21:59Z</dcterms:created>
  <dcterms:modified xsi:type="dcterms:W3CDTF">2021-07-01T08:50:29Z</dcterms:modified>
</cp:coreProperties>
</file>